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95"/>
  </p:normalViewPr>
  <p:slideViewPr>
    <p:cSldViewPr>
      <p:cViewPr varScale="1">
        <p:scale>
          <a:sx n="99" d="100"/>
          <a:sy n="99" d="100"/>
        </p:scale>
        <p:origin x="182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4300"/>
            <a:ext cx="10058400" cy="5857875"/>
          </a:xfrm>
          <a:custGeom>
            <a:avLst/>
            <a:gdLst/>
            <a:ahLst/>
            <a:cxnLst/>
            <a:rect l="l" t="t" r="r" b="b"/>
            <a:pathLst>
              <a:path w="10058400" h="5857875">
                <a:moveTo>
                  <a:pt x="0" y="0"/>
                </a:moveTo>
                <a:lnTo>
                  <a:pt x="0" y="5857341"/>
                </a:lnTo>
                <a:lnTo>
                  <a:pt x="10058400" y="5857341"/>
                </a:lnTo>
                <a:lnTo>
                  <a:pt x="10058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B00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3785" y="1479880"/>
            <a:ext cx="8750828" cy="1232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139C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23276" y="6039408"/>
            <a:ext cx="7212330" cy="143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139C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139C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139C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488" y="279996"/>
            <a:ext cx="5962015" cy="62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139C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4874" y="2078075"/>
            <a:ext cx="7774940" cy="3507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806728" y="7421097"/>
            <a:ext cx="2165984" cy="179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E7E7E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1250"/>
              </a:lnSpc>
            </a:pPr>
            <a:r>
              <a:rPr dirty="0"/>
              <a:t>Template</a:t>
            </a:r>
            <a:r>
              <a:rPr spc="-15" dirty="0"/>
              <a:t> </a:t>
            </a:r>
            <a:r>
              <a:rPr dirty="0"/>
              <a:t>by</a:t>
            </a:r>
            <a:r>
              <a:rPr spc="20" dirty="0"/>
              <a:t> </a:t>
            </a:r>
            <a:r>
              <a:rPr b="1" spc="-10" dirty="0">
                <a:latin typeface="Carlito"/>
                <a:cs typeface="Carlito"/>
              </a:rPr>
              <a:t>PitchDeckCoach</a:t>
            </a:r>
            <a:r>
              <a:rPr spc="-10" dirty="0"/>
              <a:t>.com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488" y="279996"/>
            <a:ext cx="227012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-10" dirty="0">
                <a:solidFill>
                  <a:srgbClr val="139CEB"/>
                </a:solidFill>
                <a:latin typeface="Arial"/>
                <a:cs typeface="Arial"/>
              </a:rPr>
              <a:t>Welcome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56538" rIns="0" bIns="0" rtlCol="0">
            <a:spAutoFit/>
          </a:bodyPr>
          <a:lstStyle/>
          <a:p>
            <a:pPr marL="331470">
              <a:lnSpc>
                <a:spcPct val="100000"/>
              </a:lnSpc>
              <a:spcBef>
                <a:spcPts val="3244"/>
              </a:spcBef>
            </a:pPr>
            <a:r>
              <a:rPr sz="6600" spc="355" dirty="0">
                <a:solidFill>
                  <a:srgbClr val="139CEB"/>
                </a:solidFill>
              </a:rPr>
              <a:t>AirBed&amp;</a:t>
            </a:r>
            <a:r>
              <a:rPr sz="6600" spc="355" dirty="0">
                <a:solidFill>
                  <a:srgbClr val="E4007D"/>
                </a:solidFill>
              </a:rPr>
              <a:t>Breakfast</a:t>
            </a:r>
            <a:endParaRPr sz="6600" dirty="0"/>
          </a:p>
          <a:p>
            <a:pPr marL="340995">
              <a:lnSpc>
                <a:spcPct val="100000"/>
              </a:lnSpc>
              <a:spcBef>
                <a:spcPts val="1490"/>
              </a:spcBef>
            </a:pPr>
            <a:r>
              <a:rPr sz="3050" dirty="0">
                <a:solidFill>
                  <a:srgbClr val="444849"/>
                </a:solidFill>
              </a:rPr>
              <a:t>Book rooms</a:t>
            </a:r>
            <a:r>
              <a:rPr sz="3050" spc="15" dirty="0">
                <a:solidFill>
                  <a:srgbClr val="444849"/>
                </a:solidFill>
              </a:rPr>
              <a:t> </a:t>
            </a:r>
            <a:r>
              <a:rPr sz="3050" dirty="0">
                <a:solidFill>
                  <a:srgbClr val="444849"/>
                </a:solidFill>
              </a:rPr>
              <a:t>with</a:t>
            </a:r>
            <a:r>
              <a:rPr sz="3050" spc="20" dirty="0">
                <a:solidFill>
                  <a:srgbClr val="444849"/>
                </a:solidFill>
              </a:rPr>
              <a:t> </a:t>
            </a:r>
            <a:r>
              <a:rPr sz="3050" dirty="0">
                <a:solidFill>
                  <a:srgbClr val="444849"/>
                </a:solidFill>
              </a:rPr>
              <a:t>locals, rather</a:t>
            </a:r>
            <a:r>
              <a:rPr sz="3050" spc="15" dirty="0">
                <a:solidFill>
                  <a:srgbClr val="444849"/>
                </a:solidFill>
              </a:rPr>
              <a:t> </a:t>
            </a:r>
            <a:r>
              <a:rPr sz="3050" dirty="0">
                <a:solidFill>
                  <a:srgbClr val="444849"/>
                </a:solidFill>
              </a:rPr>
              <a:t>than</a:t>
            </a:r>
            <a:r>
              <a:rPr sz="3050" spc="10" dirty="0">
                <a:solidFill>
                  <a:srgbClr val="444849"/>
                </a:solidFill>
              </a:rPr>
              <a:t> </a:t>
            </a:r>
            <a:r>
              <a:rPr sz="3050" spc="-10" dirty="0">
                <a:solidFill>
                  <a:srgbClr val="444849"/>
                </a:solidFill>
              </a:rPr>
              <a:t>hotels.</a:t>
            </a:r>
            <a:endParaRPr sz="3050" dirty="0"/>
          </a:p>
        </p:txBody>
      </p:sp>
      <p:sp>
        <p:nvSpPr>
          <p:cNvPr id="4" name="object 4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1</a:t>
            </a:r>
            <a:endParaRPr sz="3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2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633730">
              <a:lnSpc>
                <a:spcPct val="100000"/>
              </a:lnSpc>
              <a:spcBef>
                <a:spcPts val="115"/>
              </a:spcBef>
            </a:pPr>
            <a:r>
              <a:rPr spc="165" dirty="0">
                <a:solidFill>
                  <a:srgbClr val="444849"/>
                </a:solidFill>
              </a:rPr>
              <a:t>Price</a:t>
            </a:r>
            <a:r>
              <a:rPr spc="-10" dirty="0">
                <a:solidFill>
                  <a:srgbClr val="444849"/>
                </a:solidFill>
              </a:rPr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an</a:t>
            </a:r>
            <a:r>
              <a:rPr spc="5" dirty="0"/>
              <a:t> </a:t>
            </a:r>
            <a:r>
              <a:rPr dirty="0"/>
              <a:t>important</a:t>
            </a:r>
            <a:r>
              <a:rPr spc="5" dirty="0"/>
              <a:t> </a:t>
            </a:r>
            <a:r>
              <a:rPr dirty="0"/>
              <a:t>concern</a:t>
            </a:r>
            <a:r>
              <a:rPr spc="-30" dirty="0"/>
              <a:t> </a:t>
            </a:r>
            <a:r>
              <a:rPr dirty="0"/>
              <a:t>for </a:t>
            </a:r>
            <a:r>
              <a:rPr spc="-10" dirty="0"/>
              <a:t>customers </a:t>
            </a:r>
            <a:r>
              <a:rPr dirty="0"/>
              <a:t>booking</a:t>
            </a:r>
            <a:r>
              <a:rPr spc="-35" dirty="0"/>
              <a:t> </a:t>
            </a:r>
            <a:r>
              <a:rPr dirty="0"/>
              <a:t>travel</a:t>
            </a:r>
            <a:r>
              <a:rPr spc="-25" dirty="0"/>
              <a:t> </a:t>
            </a:r>
            <a:r>
              <a:rPr spc="-10" dirty="0"/>
              <a:t>online.</a:t>
            </a: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pc="-10" dirty="0"/>
          </a:p>
          <a:p>
            <a:pPr marL="12700" marR="632460">
              <a:lnSpc>
                <a:spcPct val="100000"/>
              </a:lnSpc>
            </a:pPr>
            <a:r>
              <a:rPr spc="130" dirty="0">
                <a:solidFill>
                  <a:srgbClr val="444849"/>
                </a:solidFill>
              </a:rPr>
              <a:t>Hotels</a:t>
            </a:r>
            <a:r>
              <a:rPr dirty="0">
                <a:solidFill>
                  <a:srgbClr val="444849"/>
                </a:solidFill>
              </a:rPr>
              <a:t> </a:t>
            </a:r>
            <a:r>
              <a:rPr dirty="0"/>
              <a:t>leave</a:t>
            </a:r>
            <a:r>
              <a:rPr spc="-10" dirty="0"/>
              <a:t> </a:t>
            </a:r>
            <a:r>
              <a:rPr dirty="0"/>
              <a:t>you</a:t>
            </a:r>
            <a:r>
              <a:rPr spc="-10" dirty="0"/>
              <a:t> </a:t>
            </a:r>
            <a:r>
              <a:rPr dirty="0"/>
              <a:t>disconnected</a:t>
            </a:r>
            <a:r>
              <a:rPr spc="-20" dirty="0"/>
              <a:t> </a:t>
            </a:r>
            <a:r>
              <a:rPr dirty="0"/>
              <a:t>from</a:t>
            </a:r>
            <a:r>
              <a:rPr spc="-5" dirty="0"/>
              <a:t> </a:t>
            </a:r>
            <a:r>
              <a:rPr dirty="0"/>
              <a:t>the</a:t>
            </a:r>
            <a:r>
              <a:rPr spc="25" dirty="0"/>
              <a:t> </a:t>
            </a:r>
            <a:r>
              <a:rPr spc="-20" dirty="0"/>
              <a:t>city </a:t>
            </a:r>
            <a:r>
              <a:rPr dirty="0"/>
              <a:t>and its </a:t>
            </a:r>
            <a:r>
              <a:rPr spc="-10" dirty="0"/>
              <a:t>culture.</a:t>
            </a: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pc="-10" dirty="0"/>
          </a:p>
          <a:p>
            <a:pPr marL="12700" marR="5080">
              <a:lnSpc>
                <a:spcPts val="3379"/>
              </a:lnSpc>
            </a:pPr>
            <a:r>
              <a:rPr spc="125" dirty="0">
                <a:solidFill>
                  <a:srgbClr val="444849"/>
                </a:solidFill>
              </a:rPr>
              <a:t>No</a:t>
            </a:r>
            <a:r>
              <a:rPr spc="-80" dirty="0">
                <a:solidFill>
                  <a:srgbClr val="444849"/>
                </a:solidFill>
              </a:rPr>
              <a:t> </a:t>
            </a:r>
            <a:r>
              <a:rPr spc="120" dirty="0">
                <a:solidFill>
                  <a:srgbClr val="444849"/>
                </a:solidFill>
              </a:rPr>
              <a:t>easy</a:t>
            </a:r>
            <a:r>
              <a:rPr spc="-75" dirty="0">
                <a:solidFill>
                  <a:srgbClr val="444849"/>
                </a:solidFill>
              </a:rPr>
              <a:t> </a:t>
            </a:r>
            <a:r>
              <a:rPr spc="135" dirty="0">
                <a:solidFill>
                  <a:srgbClr val="444849"/>
                </a:solidFill>
              </a:rPr>
              <a:t>way</a:t>
            </a:r>
            <a:r>
              <a:rPr spc="-75" dirty="0">
                <a:solidFill>
                  <a:srgbClr val="444849"/>
                </a:solidFill>
              </a:rPr>
              <a:t> </a:t>
            </a:r>
            <a:r>
              <a:rPr spc="125" dirty="0">
                <a:solidFill>
                  <a:srgbClr val="444849"/>
                </a:solidFill>
              </a:rPr>
              <a:t>exists</a:t>
            </a:r>
            <a:r>
              <a:rPr spc="-5" dirty="0">
                <a:solidFill>
                  <a:srgbClr val="444849"/>
                </a:solidFill>
              </a:rPr>
              <a:t> </a:t>
            </a:r>
            <a:r>
              <a:rPr dirty="0"/>
              <a:t>to book</a:t>
            </a:r>
            <a:r>
              <a:rPr spc="5" dirty="0"/>
              <a:t> </a:t>
            </a:r>
            <a:r>
              <a:rPr dirty="0"/>
              <a:t>a room</a:t>
            </a:r>
            <a:r>
              <a:rPr spc="5" dirty="0"/>
              <a:t> </a:t>
            </a:r>
            <a:r>
              <a:rPr dirty="0"/>
              <a:t>with</a:t>
            </a:r>
            <a:r>
              <a:rPr spc="-15" dirty="0"/>
              <a:t> </a:t>
            </a:r>
            <a:r>
              <a:rPr dirty="0"/>
              <a:t>a</a:t>
            </a:r>
            <a:r>
              <a:rPr spc="10" dirty="0"/>
              <a:t> </a:t>
            </a:r>
            <a:r>
              <a:rPr spc="-10" dirty="0"/>
              <a:t>local </a:t>
            </a:r>
            <a:r>
              <a:rPr dirty="0"/>
              <a:t>or</a:t>
            </a:r>
            <a:r>
              <a:rPr spc="-5" dirty="0"/>
              <a:t> </a:t>
            </a:r>
            <a:r>
              <a:rPr dirty="0"/>
              <a:t>become</a:t>
            </a:r>
            <a:r>
              <a:rPr spc="-20" dirty="0"/>
              <a:t> </a:t>
            </a:r>
            <a:r>
              <a:rPr dirty="0"/>
              <a:t>a</a:t>
            </a:r>
            <a:r>
              <a:rPr spc="15" dirty="0"/>
              <a:t> </a:t>
            </a:r>
            <a:r>
              <a:rPr spc="-10" dirty="0"/>
              <a:t>host.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488" y="279996"/>
            <a:ext cx="203009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-10" dirty="0">
                <a:solidFill>
                  <a:srgbClr val="139CEB"/>
                </a:solidFill>
                <a:latin typeface="Arial"/>
                <a:cs typeface="Arial"/>
              </a:rPr>
              <a:t>Solution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3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4874" y="1974138"/>
            <a:ext cx="7588884" cy="89154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3379"/>
              </a:lnSpc>
              <a:spcBef>
                <a:spcPts val="254"/>
              </a:spcBef>
            </a:pPr>
            <a:r>
              <a:rPr sz="2850" spc="150" dirty="0">
                <a:solidFill>
                  <a:srgbClr val="444849"/>
                </a:solidFill>
                <a:latin typeface="Arial"/>
                <a:cs typeface="Arial"/>
              </a:rPr>
              <a:t>A</a:t>
            </a:r>
            <a:r>
              <a:rPr sz="2850" spc="-80" dirty="0">
                <a:solidFill>
                  <a:srgbClr val="444849"/>
                </a:solidFill>
                <a:latin typeface="Arial"/>
                <a:cs typeface="Arial"/>
              </a:rPr>
              <a:t> </a:t>
            </a:r>
            <a:r>
              <a:rPr sz="2850" spc="150" dirty="0">
                <a:solidFill>
                  <a:srgbClr val="444849"/>
                </a:solidFill>
                <a:latin typeface="Arial"/>
                <a:cs typeface="Arial"/>
              </a:rPr>
              <a:t>web</a:t>
            </a:r>
            <a:r>
              <a:rPr sz="2850" spc="-75" dirty="0">
                <a:solidFill>
                  <a:srgbClr val="444849"/>
                </a:solidFill>
                <a:latin typeface="Arial"/>
                <a:cs typeface="Arial"/>
              </a:rPr>
              <a:t> </a:t>
            </a:r>
            <a:r>
              <a:rPr sz="2850" spc="160" dirty="0">
                <a:solidFill>
                  <a:srgbClr val="444849"/>
                </a:solidFill>
                <a:latin typeface="Arial"/>
                <a:cs typeface="Arial"/>
              </a:rPr>
              <a:t>platform</a:t>
            </a:r>
            <a:r>
              <a:rPr sz="2850" spc="-10" dirty="0">
                <a:solidFill>
                  <a:srgbClr val="444849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where</a:t>
            </a:r>
            <a:r>
              <a:rPr sz="2850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users can</a:t>
            </a:r>
            <a:r>
              <a:rPr sz="285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rent</a:t>
            </a:r>
            <a:r>
              <a:rPr sz="285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out </a:t>
            </a:r>
            <a:r>
              <a:rPr sz="2850" spc="-10" dirty="0">
                <a:solidFill>
                  <a:srgbClr val="7E7E7E"/>
                </a:solidFill>
                <a:latin typeface="Arial"/>
                <a:cs typeface="Arial"/>
              </a:rPr>
              <a:t>their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space</a:t>
            </a:r>
            <a:r>
              <a:rPr sz="285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to</a:t>
            </a:r>
            <a:r>
              <a:rPr sz="2850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host</a:t>
            </a:r>
            <a:r>
              <a:rPr sz="2850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travelers</a:t>
            </a:r>
            <a:r>
              <a:rPr sz="2850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rgbClr val="7E7E7E"/>
                </a:solidFill>
                <a:latin typeface="Arial"/>
                <a:cs typeface="Arial"/>
              </a:rPr>
              <a:t>to:</a:t>
            </a:r>
            <a:endParaRPr sz="28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20927" y="3389985"/>
            <a:ext cx="2633980" cy="2171065"/>
            <a:chOff x="1020927" y="3389985"/>
            <a:chExt cx="2633980" cy="21710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27" y="3389985"/>
              <a:ext cx="2633624" cy="21709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9484" y="3509010"/>
              <a:ext cx="2558186" cy="180380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2896" y="3416808"/>
              <a:ext cx="2529840" cy="2067560"/>
            </a:xfrm>
            <a:custGeom>
              <a:avLst/>
              <a:gdLst/>
              <a:ahLst/>
              <a:cxnLst/>
              <a:rect l="l" t="t" r="r" b="b"/>
              <a:pathLst>
                <a:path w="2529840" h="2067560">
                  <a:moveTo>
                    <a:pt x="0" y="0"/>
                  </a:moveTo>
                  <a:lnTo>
                    <a:pt x="0" y="2067001"/>
                  </a:lnTo>
                  <a:lnTo>
                    <a:pt x="2529687" y="2067001"/>
                  </a:lnTo>
                  <a:lnTo>
                    <a:pt x="25296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9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72896" y="3416807"/>
            <a:ext cx="2529840" cy="2067560"/>
          </a:xfrm>
          <a:prstGeom prst="rect">
            <a:avLst/>
          </a:prstGeom>
          <a:ln w="10058">
            <a:solidFill>
              <a:srgbClr val="4A7EBB"/>
            </a:solidFill>
          </a:ln>
        </p:spPr>
        <p:txBody>
          <a:bodyPr vert="horz" wrap="square" lIns="0" tIns="375920" rIns="0" bIns="0" rtlCol="0">
            <a:spAutoFit/>
          </a:bodyPr>
          <a:lstStyle/>
          <a:p>
            <a:pPr marL="368300" marR="358775" indent="-1270" algn="ctr">
              <a:lnSpc>
                <a:spcPts val="4230"/>
              </a:lnSpc>
              <a:spcBef>
                <a:spcPts val="2960"/>
              </a:spcBef>
            </a:pPr>
            <a:r>
              <a:rPr sz="4400" b="1" spc="-20" dirty="0">
                <a:solidFill>
                  <a:srgbClr val="FFFFFF"/>
                </a:solidFill>
                <a:latin typeface="Carlito"/>
                <a:cs typeface="Carlito"/>
              </a:rPr>
              <a:t>SAVE MONEY</a:t>
            </a:r>
            <a:endParaRPr sz="4400">
              <a:latin typeface="Carlito"/>
              <a:cs typeface="Carlito"/>
            </a:endParaRPr>
          </a:p>
          <a:p>
            <a:pPr algn="ctr">
              <a:lnSpc>
                <a:spcPts val="1625"/>
              </a:lnSpc>
            </a:pPr>
            <a:r>
              <a:rPr sz="1550" dirty="0">
                <a:solidFill>
                  <a:srgbClr val="FFFFFF"/>
                </a:solidFill>
                <a:latin typeface="Carlito"/>
                <a:cs typeface="Carlito"/>
              </a:rPr>
              <a:t>when</a:t>
            </a:r>
            <a:r>
              <a:rPr sz="1550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rlito"/>
                <a:cs typeface="Carlito"/>
              </a:rPr>
              <a:t>traveling</a:t>
            </a:r>
            <a:endParaRPr sz="155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23284" y="3389985"/>
            <a:ext cx="2632075" cy="2171065"/>
            <a:chOff x="3723284" y="3389985"/>
            <a:chExt cx="2632075" cy="217106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3284" y="3389985"/>
              <a:ext cx="2631948" cy="21709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0165" y="3509010"/>
              <a:ext cx="2558186" cy="18038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75252" y="3416808"/>
              <a:ext cx="2528570" cy="2067560"/>
            </a:xfrm>
            <a:custGeom>
              <a:avLst/>
              <a:gdLst/>
              <a:ahLst/>
              <a:cxnLst/>
              <a:rect l="l" t="t" r="r" b="b"/>
              <a:pathLst>
                <a:path w="2528570" h="2067560">
                  <a:moveTo>
                    <a:pt x="0" y="0"/>
                  </a:moveTo>
                  <a:lnTo>
                    <a:pt x="0" y="2067001"/>
                  </a:lnTo>
                  <a:lnTo>
                    <a:pt x="2528011" y="2067001"/>
                  </a:lnTo>
                  <a:lnTo>
                    <a:pt x="25280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9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775252" y="3416807"/>
            <a:ext cx="2528570" cy="2067560"/>
          </a:xfrm>
          <a:prstGeom prst="rect">
            <a:avLst/>
          </a:prstGeom>
          <a:ln w="10058">
            <a:solidFill>
              <a:srgbClr val="4A7EBB"/>
            </a:solidFill>
          </a:ln>
        </p:spPr>
        <p:txBody>
          <a:bodyPr vert="horz" wrap="square" lIns="0" tIns="375920" rIns="0" bIns="0" rtlCol="0">
            <a:spAutoFit/>
          </a:bodyPr>
          <a:lstStyle/>
          <a:p>
            <a:pPr marL="368300" marR="357505" indent="-635" algn="ctr">
              <a:lnSpc>
                <a:spcPts val="4230"/>
              </a:lnSpc>
              <a:spcBef>
                <a:spcPts val="2960"/>
              </a:spcBef>
            </a:pPr>
            <a:r>
              <a:rPr sz="4400" b="1" spc="-20" dirty="0">
                <a:solidFill>
                  <a:srgbClr val="FFFFFF"/>
                </a:solidFill>
                <a:latin typeface="Carlito"/>
                <a:cs typeface="Carlito"/>
              </a:rPr>
              <a:t>MAKE MONEY</a:t>
            </a:r>
            <a:endParaRPr sz="4400">
              <a:latin typeface="Carlito"/>
              <a:cs typeface="Carlito"/>
            </a:endParaRPr>
          </a:p>
          <a:p>
            <a:pPr algn="ctr">
              <a:lnSpc>
                <a:spcPts val="1625"/>
              </a:lnSpc>
            </a:pPr>
            <a:r>
              <a:rPr sz="1550" dirty="0">
                <a:solidFill>
                  <a:srgbClr val="FFFFFF"/>
                </a:solidFill>
                <a:latin typeface="Carlito"/>
                <a:cs typeface="Carlito"/>
              </a:rPr>
              <a:t>when</a:t>
            </a:r>
            <a:r>
              <a:rPr sz="1550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rlito"/>
                <a:cs typeface="Carlito"/>
              </a:rPr>
              <a:t>hosting</a:t>
            </a:r>
            <a:endParaRPr sz="155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318351" y="3389985"/>
            <a:ext cx="2845435" cy="2171065"/>
            <a:chOff x="6318351" y="3389985"/>
            <a:chExt cx="2845435" cy="217106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5641" y="3389985"/>
              <a:ext cx="2631948" cy="217093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8351" y="3509010"/>
              <a:ext cx="2844850" cy="180380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477609" y="3416807"/>
            <a:ext cx="2528570" cy="2067560"/>
          </a:xfrm>
          <a:prstGeom prst="rect">
            <a:avLst/>
          </a:prstGeom>
          <a:solidFill>
            <a:srgbClr val="139CEB"/>
          </a:solidFill>
          <a:ln w="10058">
            <a:solidFill>
              <a:srgbClr val="4A7EBB"/>
            </a:solidFill>
          </a:ln>
        </p:spPr>
        <p:txBody>
          <a:bodyPr vert="horz" wrap="square" lIns="0" tIns="375920" rIns="0" bIns="0" rtlCol="0">
            <a:spAutoFit/>
          </a:bodyPr>
          <a:lstStyle/>
          <a:p>
            <a:pPr marL="223520" marR="212725" indent="-635" algn="ctr">
              <a:lnSpc>
                <a:spcPts val="4230"/>
              </a:lnSpc>
              <a:spcBef>
                <a:spcPts val="2960"/>
              </a:spcBef>
            </a:pPr>
            <a:r>
              <a:rPr sz="4400" b="1" spc="-10" dirty="0">
                <a:solidFill>
                  <a:srgbClr val="FFFFFF"/>
                </a:solidFill>
                <a:latin typeface="Carlito"/>
                <a:cs typeface="Carlito"/>
              </a:rPr>
              <a:t>SHARE </a:t>
            </a:r>
            <a:r>
              <a:rPr sz="4400" b="1" spc="-60" dirty="0">
                <a:solidFill>
                  <a:srgbClr val="FFFFFF"/>
                </a:solidFill>
                <a:latin typeface="Carlito"/>
                <a:cs typeface="Carlito"/>
              </a:rPr>
              <a:t>CULTURE</a:t>
            </a:r>
            <a:endParaRPr sz="4400">
              <a:latin typeface="Carlito"/>
              <a:cs typeface="Carlito"/>
            </a:endParaRPr>
          </a:p>
          <a:p>
            <a:pPr algn="ctr">
              <a:lnSpc>
                <a:spcPts val="1625"/>
              </a:lnSpc>
            </a:pPr>
            <a:r>
              <a:rPr sz="1550" dirty="0">
                <a:solidFill>
                  <a:srgbClr val="FFFFFF"/>
                </a:solidFill>
                <a:latin typeface="Carlito"/>
                <a:cs typeface="Carlito"/>
              </a:rPr>
              <a:t>local</a:t>
            </a:r>
            <a:r>
              <a:rPr sz="155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rlito"/>
                <a:cs typeface="Carlito"/>
              </a:rPr>
              <a:t>connection</a:t>
            </a:r>
            <a:r>
              <a:rPr sz="155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dirty="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sz="1550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dirty="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r>
              <a:rPr sz="1550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rlito"/>
                <a:cs typeface="Carlito"/>
              </a:rPr>
              <a:t>city</a:t>
            </a:r>
            <a:endParaRPr sz="15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488" y="279996"/>
            <a:ext cx="424116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60" dirty="0">
                <a:solidFill>
                  <a:srgbClr val="139CEB"/>
                </a:solidFill>
                <a:latin typeface="Arial"/>
                <a:cs typeface="Arial"/>
              </a:rPr>
              <a:t>Market</a:t>
            </a:r>
            <a:r>
              <a:rPr sz="3950" b="1" spc="-114" dirty="0">
                <a:solidFill>
                  <a:srgbClr val="139CEB"/>
                </a:solidFill>
                <a:latin typeface="Arial"/>
                <a:cs typeface="Arial"/>
              </a:rPr>
              <a:t> </a:t>
            </a:r>
            <a:r>
              <a:rPr sz="3950" b="1" spc="-10" dirty="0">
                <a:solidFill>
                  <a:srgbClr val="139CEB"/>
                </a:solidFill>
                <a:latin typeface="Arial"/>
                <a:cs typeface="Arial"/>
              </a:rPr>
              <a:t>Validation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4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038" y="2486083"/>
            <a:ext cx="3703954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800" b="0" spc="-10" dirty="0">
                <a:latin typeface="Carlito"/>
                <a:cs typeface="Carlito"/>
              </a:rPr>
              <a:t>630,000</a:t>
            </a:r>
            <a:endParaRPr sz="8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2253" y="4094505"/>
            <a:ext cx="2707005" cy="5988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48309" marR="5080" indent="-436245">
              <a:lnSpc>
                <a:spcPts val="2140"/>
              </a:lnSpc>
              <a:spcBef>
                <a:spcPts val="36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on</a:t>
            </a:r>
            <a:r>
              <a:rPr sz="1950" spc="5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temporary</a:t>
            </a:r>
            <a:r>
              <a:rPr sz="1950" spc="3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housing</a:t>
            </a:r>
            <a:r>
              <a:rPr sz="1950" spc="5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20" dirty="0">
                <a:solidFill>
                  <a:srgbClr val="7E7E7E"/>
                </a:solidFill>
                <a:latin typeface="Carlito"/>
                <a:cs typeface="Carlito"/>
              </a:rPr>
              <a:t>site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couchsurfing.com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8048" y="2486083"/>
            <a:ext cx="3692525" cy="2207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105"/>
              </a:spcBef>
            </a:pPr>
            <a:r>
              <a:rPr sz="8800" spc="-10" dirty="0">
                <a:solidFill>
                  <a:srgbClr val="139CEB"/>
                </a:solidFill>
                <a:latin typeface="Carlito"/>
                <a:cs typeface="Carlito"/>
              </a:rPr>
              <a:t>17,000</a:t>
            </a:r>
            <a:endParaRPr sz="8800">
              <a:latin typeface="Carlito"/>
              <a:cs typeface="Carlito"/>
            </a:endParaRPr>
          </a:p>
          <a:p>
            <a:pPr marL="12700" marR="5080" indent="177165">
              <a:lnSpc>
                <a:spcPts val="2140"/>
              </a:lnSpc>
              <a:spcBef>
                <a:spcPts val="236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temporary</a:t>
            </a:r>
            <a:r>
              <a:rPr sz="1950" spc="2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housing</a:t>
            </a:r>
            <a:r>
              <a:rPr sz="1950" spc="4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listings</a:t>
            </a:r>
            <a:r>
              <a:rPr sz="1950" spc="3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on</a:t>
            </a:r>
            <a:r>
              <a:rPr sz="1950" spc="4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35" dirty="0">
                <a:solidFill>
                  <a:srgbClr val="7E7E7E"/>
                </a:solidFill>
                <a:latin typeface="Carlito"/>
                <a:cs typeface="Carlito"/>
              </a:rPr>
              <a:t>SF</a:t>
            </a:r>
            <a:r>
              <a:rPr sz="1950" spc="50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&amp;</a:t>
            </a:r>
            <a:r>
              <a:rPr sz="1950" spc="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NYC</a:t>
            </a:r>
            <a:r>
              <a:rPr sz="1950" spc="2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Craigslist</a:t>
            </a:r>
            <a:r>
              <a:rPr sz="1950" spc="1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from</a:t>
            </a:r>
            <a:r>
              <a:rPr sz="1950" spc="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07/09</a:t>
            </a:r>
            <a:r>
              <a:rPr sz="1950" spc="3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–</a:t>
            </a:r>
            <a:r>
              <a:rPr sz="1950" spc="1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07/16</a:t>
            </a:r>
            <a:endParaRPr sz="19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60" dirty="0"/>
              <a:t>Market</a:t>
            </a:r>
            <a:r>
              <a:rPr spc="-114" dirty="0"/>
              <a:t> </a:t>
            </a:r>
            <a:r>
              <a:rPr spc="-20" dirty="0"/>
              <a:t>Size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5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1693" y="1488947"/>
            <a:ext cx="3642995" cy="3642995"/>
          </a:xfrm>
          <a:custGeom>
            <a:avLst/>
            <a:gdLst/>
            <a:ahLst/>
            <a:cxnLst/>
            <a:rect l="l" t="t" r="r" b="b"/>
            <a:pathLst>
              <a:path w="3642995" h="3642995">
                <a:moveTo>
                  <a:pt x="0" y="1821408"/>
                </a:moveTo>
                <a:lnTo>
                  <a:pt x="633" y="1869933"/>
                </a:lnTo>
                <a:lnTo>
                  <a:pt x="2524" y="1918145"/>
                </a:lnTo>
                <a:lnTo>
                  <a:pt x="5656" y="1966028"/>
                </a:lnTo>
                <a:lnTo>
                  <a:pt x="10014" y="2013567"/>
                </a:lnTo>
                <a:lnTo>
                  <a:pt x="15582" y="2060745"/>
                </a:lnTo>
                <a:lnTo>
                  <a:pt x="22344" y="2107547"/>
                </a:lnTo>
                <a:lnTo>
                  <a:pt x="30285" y="2153957"/>
                </a:lnTo>
                <a:lnTo>
                  <a:pt x="39388" y="2199960"/>
                </a:lnTo>
                <a:lnTo>
                  <a:pt x="49638" y="2245539"/>
                </a:lnTo>
                <a:lnTo>
                  <a:pt x="61019" y="2290679"/>
                </a:lnTo>
                <a:lnTo>
                  <a:pt x="73516" y="2335365"/>
                </a:lnTo>
                <a:lnTo>
                  <a:pt x="87113" y="2379580"/>
                </a:lnTo>
                <a:lnTo>
                  <a:pt x="101793" y="2423309"/>
                </a:lnTo>
                <a:lnTo>
                  <a:pt x="117542" y="2466536"/>
                </a:lnTo>
                <a:lnTo>
                  <a:pt x="134344" y="2509245"/>
                </a:lnTo>
                <a:lnTo>
                  <a:pt x="152182" y="2551421"/>
                </a:lnTo>
                <a:lnTo>
                  <a:pt x="171041" y="2593048"/>
                </a:lnTo>
                <a:lnTo>
                  <a:pt x="190906" y="2634110"/>
                </a:lnTo>
                <a:lnTo>
                  <a:pt x="211760" y="2674591"/>
                </a:lnTo>
                <a:lnTo>
                  <a:pt x="233589" y="2714476"/>
                </a:lnTo>
                <a:lnTo>
                  <a:pt x="256375" y="2753749"/>
                </a:lnTo>
                <a:lnTo>
                  <a:pt x="280104" y="2792394"/>
                </a:lnTo>
                <a:lnTo>
                  <a:pt x="304759" y="2830396"/>
                </a:lnTo>
                <a:lnTo>
                  <a:pt x="330326" y="2867738"/>
                </a:lnTo>
                <a:lnTo>
                  <a:pt x="356787" y="2904406"/>
                </a:lnTo>
                <a:lnTo>
                  <a:pt x="384128" y="2940383"/>
                </a:lnTo>
                <a:lnTo>
                  <a:pt x="412333" y="2975653"/>
                </a:lnTo>
                <a:lnTo>
                  <a:pt x="441386" y="3010201"/>
                </a:lnTo>
                <a:lnTo>
                  <a:pt x="471271" y="3044011"/>
                </a:lnTo>
                <a:lnTo>
                  <a:pt x="501973" y="3077068"/>
                </a:lnTo>
                <a:lnTo>
                  <a:pt x="533476" y="3109355"/>
                </a:lnTo>
                <a:lnTo>
                  <a:pt x="565763" y="3140857"/>
                </a:lnTo>
                <a:lnTo>
                  <a:pt x="598820" y="3171558"/>
                </a:lnTo>
                <a:lnTo>
                  <a:pt x="632631" y="3201443"/>
                </a:lnTo>
                <a:lnTo>
                  <a:pt x="667179" y="3230495"/>
                </a:lnTo>
                <a:lnTo>
                  <a:pt x="702450" y="3258699"/>
                </a:lnTo>
                <a:lnTo>
                  <a:pt x="738427" y="3286040"/>
                </a:lnTo>
                <a:lnTo>
                  <a:pt x="775094" y="3312501"/>
                </a:lnTo>
                <a:lnTo>
                  <a:pt x="812437" y="3338067"/>
                </a:lnTo>
                <a:lnTo>
                  <a:pt x="850439" y="3362722"/>
                </a:lnTo>
                <a:lnTo>
                  <a:pt x="889084" y="3386450"/>
                </a:lnTo>
                <a:lnTo>
                  <a:pt x="928357" y="3409236"/>
                </a:lnTo>
                <a:lnTo>
                  <a:pt x="968242" y="3431063"/>
                </a:lnTo>
                <a:lnTo>
                  <a:pt x="1008723" y="3451917"/>
                </a:lnTo>
                <a:lnTo>
                  <a:pt x="1049785" y="3471781"/>
                </a:lnTo>
                <a:lnTo>
                  <a:pt x="1091411" y="3490640"/>
                </a:lnTo>
                <a:lnTo>
                  <a:pt x="1133587" y="3508478"/>
                </a:lnTo>
                <a:lnTo>
                  <a:pt x="1176296" y="3525279"/>
                </a:lnTo>
                <a:lnTo>
                  <a:pt x="1219522" y="3541027"/>
                </a:lnTo>
                <a:lnTo>
                  <a:pt x="1263251" y="3555707"/>
                </a:lnTo>
                <a:lnTo>
                  <a:pt x="1307465" y="3569303"/>
                </a:lnTo>
                <a:lnTo>
                  <a:pt x="1352150" y="3581800"/>
                </a:lnTo>
                <a:lnTo>
                  <a:pt x="1397289" y="3593180"/>
                </a:lnTo>
                <a:lnTo>
                  <a:pt x="1442868" y="3603430"/>
                </a:lnTo>
                <a:lnTo>
                  <a:pt x="1488869" y="3612533"/>
                </a:lnTo>
                <a:lnTo>
                  <a:pt x="1535279" y="3620473"/>
                </a:lnTo>
                <a:lnTo>
                  <a:pt x="1582079" y="3627235"/>
                </a:lnTo>
                <a:lnTo>
                  <a:pt x="1629256" y="3632802"/>
                </a:lnTo>
                <a:lnTo>
                  <a:pt x="1676793" y="3637160"/>
                </a:lnTo>
                <a:lnTo>
                  <a:pt x="1724675" y="3640292"/>
                </a:lnTo>
                <a:lnTo>
                  <a:pt x="1772885" y="3642183"/>
                </a:lnTo>
                <a:lnTo>
                  <a:pt x="1821408" y="3642817"/>
                </a:lnTo>
                <a:lnTo>
                  <a:pt x="1869933" y="3642183"/>
                </a:lnTo>
                <a:lnTo>
                  <a:pt x="1918145" y="3640292"/>
                </a:lnTo>
                <a:lnTo>
                  <a:pt x="1966028" y="3637160"/>
                </a:lnTo>
                <a:lnTo>
                  <a:pt x="2013567" y="3632802"/>
                </a:lnTo>
                <a:lnTo>
                  <a:pt x="2060745" y="3627235"/>
                </a:lnTo>
                <a:lnTo>
                  <a:pt x="2107547" y="3620473"/>
                </a:lnTo>
                <a:lnTo>
                  <a:pt x="2153957" y="3612533"/>
                </a:lnTo>
                <a:lnTo>
                  <a:pt x="2199960" y="3603430"/>
                </a:lnTo>
                <a:lnTo>
                  <a:pt x="2245539" y="3593180"/>
                </a:lnTo>
                <a:lnTo>
                  <a:pt x="2290679" y="3581800"/>
                </a:lnTo>
                <a:lnTo>
                  <a:pt x="2335365" y="3569303"/>
                </a:lnTo>
                <a:lnTo>
                  <a:pt x="2379580" y="3555707"/>
                </a:lnTo>
                <a:lnTo>
                  <a:pt x="2423309" y="3541027"/>
                </a:lnTo>
                <a:lnTo>
                  <a:pt x="2466536" y="3525279"/>
                </a:lnTo>
                <a:lnTo>
                  <a:pt x="2509245" y="3508478"/>
                </a:lnTo>
                <a:lnTo>
                  <a:pt x="2551421" y="3490640"/>
                </a:lnTo>
                <a:lnTo>
                  <a:pt x="2593048" y="3471781"/>
                </a:lnTo>
                <a:lnTo>
                  <a:pt x="2634110" y="3451917"/>
                </a:lnTo>
                <a:lnTo>
                  <a:pt x="2674591" y="3431063"/>
                </a:lnTo>
                <a:lnTo>
                  <a:pt x="2714476" y="3409236"/>
                </a:lnTo>
                <a:lnTo>
                  <a:pt x="2753749" y="3386450"/>
                </a:lnTo>
                <a:lnTo>
                  <a:pt x="2792394" y="3362722"/>
                </a:lnTo>
                <a:lnTo>
                  <a:pt x="2830396" y="3338067"/>
                </a:lnTo>
                <a:lnTo>
                  <a:pt x="2867738" y="3312501"/>
                </a:lnTo>
                <a:lnTo>
                  <a:pt x="2904406" y="3286040"/>
                </a:lnTo>
                <a:lnTo>
                  <a:pt x="2940383" y="3258699"/>
                </a:lnTo>
                <a:lnTo>
                  <a:pt x="2975653" y="3230495"/>
                </a:lnTo>
                <a:lnTo>
                  <a:pt x="3010201" y="3201443"/>
                </a:lnTo>
                <a:lnTo>
                  <a:pt x="3044011" y="3171558"/>
                </a:lnTo>
                <a:lnTo>
                  <a:pt x="3077068" y="3140857"/>
                </a:lnTo>
                <a:lnTo>
                  <a:pt x="3109355" y="3109355"/>
                </a:lnTo>
                <a:lnTo>
                  <a:pt x="3140857" y="3077068"/>
                </a:lnTo>
                <a:lnTo>
                  <a:pt x="3171558" y="3044011"/>
                </a:lnTo>
                <a:lnTo>
                  <a:pt x="3201443" y="3010201"/>
                </a:lnTo>
                <a:lnTo>
                  <a:pt x="3230495" y="2975653"/>
                </a:lnTo>
                <a:lnTo>
                  <a:pt x="3258699" y="2940383"/>
                </a:lnTo>
                <a:lnTo>
                  <a:pt x="3286040" y="2904406"/>
                </a:lnTo>
                <a:lnTo>
                  <a:pt x="3312501" y="2867738"/>
                </a:lnTo>
                <a:lnTo>
                  <a:pt x="3338067" y="2830396"/>
                </a:lnTo>
                <a:lnTo>
                  <a:pt x="3362722" y="2792394"/>
                </a:lnTo>
                <a:lnTo>
                  <a:pt x="3386450" y="2753749"/>
                </a:lnTo>
                <a:lnTo>
                  <a:pt x="3409236" y="2714476"/>
                </a:lnTo>
                <a:lnTo>
                  <a:pt x="3431063" y="2674591"/>
                </a:lnTo>
                <a:lnTo>
                  <a:pt x="3451917" y="2634110"/>
                </a:lnTo>
                <a:lnTo>
                  <a:pt x="3471781" y="2593048"/>
                </a:lnTo>
                <a:lnTo>
                  <a:pt x="3490640" y="2551421"/>
                </a:lnTo>
                <a:lnTo>
                  <a:pt x="3508478" y="2509245"/>
                </a:lnTo>
                <a:lnTo>
                  <a:pt x="3525279" y="2466536"/>
                </a:lnTo>
                <a:lnTo>
                  <a:pt x="3541027" y="2423309"/>
                </a:lnTo>
                <a:lnTo>
                  <a:pt x="3555707" y="2379580"/>
                </a:lnTo>
                <a:lnTo>
                  <a:pt x="3569303" y="2335365"/>
                </a:lnTo>
                <a:lnTo>
                  <a:pt x="3581800" y="2290679"/>
                </a:lnTo>
                <a:lnTo>
                  <a:pt x="3593180" y="2245539"/>
                </a:lnTo>
                <a:lnTo>
                  <a:pt x="3603430" y="2199960"/>
                </a:lnTo>
                <a:lnTo>
                  <a:pt x="3612533" y="2153957"/>
                </a:lnTo>
                <a:lnTo>
                  <a:pt x="3620473" y="2107547"/>
                </a:lnTo>
                <a:lnTo>
                  <a:pt x="3627235" y="2060745"/>
                </a:lnTo>
                <a:lnTo>
                  <a:pt x="3632802" y="2013567"/>
                </a:lnTo>
                <a:lnTo>
                  <a:pt x="3637160" y="1966028"/>
                </a:lnTo>
                <a:lnTo>
                  <a:pt x="3640292" y="1918145"/>
                </a:lnTo>
                <a:lnTo>
                  <a:pt x="3642183" y="1869933"/>
                </a:lnTo>
                <a:lnTo>
                  <a:pt x="3642817" y="1821408"/>
                </a:lnTo>
                <a:lnTo>
                  <a:pt x="3642183" y="1772883"/>
                </a:lnTo>
                <a:lnTo>
                  <a:pt x="3640292" y="1724671"/>
                </a:lnTo>
                <a:lnTo>
                  <a:pt x="3637160" y="1676788"/>
                </a:lnTo>
                <a:lnTo>
                  <a:pt x="3632802" y="1629250"/>
                </a:lnTo>
                <a:lnTo>
                  <a:pt x="3627235" y="1582071"/>
                </a:lnTo>
                <a:lnTo>
                  <a:pt x="3620473" y="1535269"/>
                </a:lnTo>
                <a:lnTo>
                  <a:pt x="3612533" y="1488859"/>
                </a:lnTo>
                <a:lnTo>
                  <a:pt x="3603430" y="1442857"/>
                </a:lnTo>
                <a:lnTo>
                  <a:pt x="3593180" y="1397277"/>
                </a:lnTo>
                <a:lnTo>
                  <a:pt x="3581800" y="1352137"/>
                </a:lnTo>
                <a:lnTo>
                  <a:pt x="3569303" y="1307451"/>
                </a:lnTo>
                <a:lnTo>
                  <a:pt x="3555707" y="1263236"/>
                </a:lnTo>
                <a:lnTo>
                  <a:pt x="3541027" y="1219507"/>
                </a:lnTo>
                <a:lnTo>
                  <a:pt x="3525279" y="1176280"/>
                </a:lnTo>
                <a:lnTo>
                  <a:pt x="3508478" y="1133571"/>
                </a:lnTo>
                <a:lnTo>
                  <a:pt x="3490640" y="1091395"/>
                </a:lnTo>
                <a:lnTo>
                  <a:pt x="3471781" y="1049768"/>
                </a:lnTo>
                <a:lnTo>
                  <a:pt x="3451917" y="1008706"/>
                </a:lnTo>
                <a:lnTo>
                  <a:pt x="3431063" y="968225"/>
                </a:lnTo>
                <a:lnTo>
                  <a:pt x="3409236" y="928340"/>
                </a:lnTo>
                <a:lnTo>
                  <a:pt x="3386450" y="889067"/>
                </a:lnTo>
                <a:lnTo>
                  <a:pt x="3362722" y="850422"/>
                </a:lnTo>
                <a:lnTo>
                  <a:pt x="3338067" y="812420"/>
                </a:lnTo>
                <a:lnTo>
                  <a:pt x="3312501" y="775078"/>
                </a:lnTo>
                <a:lnTo>
                  <a:pt x="3286040" y="738410"/>
                </a:lnTo>
                <a:lnTo>
                  <a:pt x="3258699" y="702434"/>
                </a:lnTo>
                <a:lnTo>
                  <a:pt x="3230495" y="667163"/>
                </a:lnTo>
                <a:lnTo>
                  <a:pt x="3201443" y="632615"/>
                </a:lnTo>
                <a:lnTo>
                  <a:pt x="3171558" y="598805"/>
                </a:lnTo>
                <a:lnTo>
                  <a:pt x="3140857" y="565749"/>
                </a:lnTo>
                <a:lnTo>
                  <a:pt x="3109355" y="533461"/>
                </a:lnTo>
                <a:lnTo>
                  <a:pt x="3077068" y="501959"/>
                </a:lnTo>
                <a:lnTo>
                  <a:pt x="3044011" y="471258"/>
                </a:lnTo>
                <a:lnTo>
                  <a:pt x="3010201" y="441373"/>
                </a:lnTo>
                <a:lnTo>
                  <a:pt x="2975653" y="412321"/>
                </a:lnTo>
                <a:lnTo>
                  <a:pt x="2940383" y="384117"/>
                </a:lnTo>
                <a:lnTo>
                  <a:pt x="2904406" y="356776"/>
                </a:lnTo>
                <a:lnTo>
                  <a:pt x="2867738" y="330315"/>
                </a:lnTo>
                <a:lnTo>
                  <a:pt x="2830396" y="304749"/>
                </a:lnTo>
                <a:lnTo>
                  <a:pt x="2792394" y="280094"/>
                </a:lnTo>
                <a:lnTo>
                  <a:pt x="2753749" y="256366"/>
                </a:lnTo>
                <a:lnTo>
                  <a:pt x="2714476" y="233580"/>
                </a:lnTo>
                <a:lnTo>
                  <a:pt x="2674591" y="211753"/>
                </a:lnTo>
                <a:lnTo>
                  <a:pt x="2634110" y="190899"/>
                </a:lnTo>
                <a:lnTo>
                  <a:pt x="2593048" y="171035"/>
                </a:lnTo>
                <a:lnTo>
                  <a:pt x="2551421" y="152176"/>
                </a:lnTo>
                <a:lnTo>
                  <a:pt x="2509245" y="134338"/>
                </a:lnTo>
                <a:lnTo>
                  <a:pt x="2466536" y="117538"/>
                </a:lnTo>
                <a:lnTo>
                  <a:pt x="2423309" y="101789"/>
                </a:lnTo>
                <a:lnTo>
                  <a:pt x="2379580" y="87109"/>
                </a:lnTo>
                <a:lnTo>
                  <a:pt x="2335365" y="73513"/>
                </a:lnTo>
                <a:lnTo>
                  <a:pt x="2290679" y="61017"/>
                </a:lnTo>
                <a:lnTo>
                  <a:pt x="2245539" y="49636"/>
                </a:lnTo>
                <a:lnTo>
                  <a:pt x="2199960" y="39386"/>
                </a:lnTo>
                <a:lnTo>
                  <a:pt x="2153957" y="30283"/>
                </a:lnTo>
                <a:lnTo>
                  <a:pt x="2107547" y="22343"/>
                </a:lnTo>
                <a:lnTo>
                  <a:pt x="2060745" y="15582"/>
                </a:lnTo>
                <a:lnTo>
                  <a:pt x="2013567" y="10014"/>
                </a:lnTo>
                <a:lnTo>
                  <a:pt x="1966028" y="5656"/>
                </a:lnTo>
                <a:lnTo>
                  <a:pt x="1918145" y="2524"/>
                </a:lnTo>
                <a:lnTo>
                  <a:pt x="1869933" y="633"/>
                </a:lnTo>
                <a:lnTo>
                  <a:pt x="1821408" y="0"/>
                </a:lnTo>
                <a:lnTo>
                  <a:pt x="1772885" y="633"/>
                </a:lnTo>
                <a:lnTo>
                  <a:pt x="1724675" y="2524"/>
                </a:lnTo>
                <a:lnTo>
                  <a:pt x="1676793" y="5656"/>
                </a:lnTo>
                <a:lnTo>
                  <a:pt x="1629256" y="10014"/>
                </a:lnTo>
                <a:lnTo>
                  <a:pt x="1582079" y="15582"/>
                </a:lnTo>
                <a:lnTo>
                  <a:pt x="1535279" y="22343"/>
                </a:lnTo>
                <a:lnTo>
                  <a:pt x="1488869" y="30283"/>
                </a:lnTo>
                <a:lnTo>
                  <a:pt x="1442868" y="39386"/>
                </a:lnTo>
                <a:lnTo>
                  <a:pt x="1397289" y="49636"/>
                </a:lnTo>
                <a:lnTo>
                  <a:pt x="1352150" y="61017"/>
                </a:lnTo>
                <a:lnTo>
                  <a:pt x="1307465" y="73513"/>
                </a:lnTo>
                <a:lnTo>
                  <a:pt x="1263251" y="87109"/>
                </a:lnTo>
                <a:lnTo>
                  <a:pt x="1219522" y="101789"/>
                </a:lnTo>
                <a:lnTo>
                  <a:pt x="1176296" y="117538"/>
                </a:lnTo>
                <a:lnTo>
                  <a:pt x="1133587" y="134338"/>
                </a:lnTo>
                <a:lnTo>
                  <a:pt x="1091411" y="152176"/>
                </a:lnTo>
                <a:lnTo>
                  <a:pt x="1049785" y="171035"/>
                </a:lnTo>
                <a:lnTo>
                  <a:pt x="1008723" y="190899"/>
                </a:lnTo>
                <a:lnTo>
                  <a:pt x="968242" y="211753"/>
                </a:lnTo>
                <a:lnTo>
                  <a:pt x="928357" y="233580"/>
                </a:lnTo>
                <a:lnTo>
                  <a:pt x="889084" y="256366"/>
                </a:lnTo>
                <a:lnTo>
                  <a:pt x="850439" y="280094"/>
                </a:lnTo>
                <a:lnTo>
                  <a:pt x="812437" y="304749"/>
                </a:lnTo>
                <a:lnTo>
                  <a:pt x="775094" y="330315"/>
                </a:lnTo>
                <a:lnTo>
                  <a:pt x="738427" y="356776"/>
                </a:lnTo>
                <a:lnTo>
                  <a:pt x="702450" y="384117"/>
                </a:lnTo>
                <a:lnTo>
                  <a:pt x="667179" y="412321"/>
                </a:lnTo>
                <a:lnTo>
                  <a:pt x="632631" y="441373"/>
                </a:lnTo>
                <a:lnTo>
                  <a:pt x="598820" y="471258"/>
                </a:lnTo>
                <a:lnTo>
                  <a:pt x="565763" y="501959"/>
                </a:lnTo>
                <a:lnTo>
                  <a:pt x="533476" y="533461"/>
                </a:lnTo>
                <a:lnTo>
                  <a:pt x="501973" y="565749"/>
                </a:lnTo>
                <a:lnTo>
                  <a:pt x="471271" y="598805"/>
                </a:lnTo>
                <a:lnTo>
                  <a:pt x="441386" y="632615"/>
                </a:lnTo>
                <a:lnTo>
                  <a:pt x="412333" y="667163"/>
                </a:lnTo>
                <a:lnTo>
                  <a:pt x="384128" y="702434"/>
                </a:lnTo>
                <a:lnTo>
                  <a:pt x="356787" y="738410"/>
                </a:lnTo>
                <a:lnTo>
                  <a:pt x="330326" y="775078"/>
                </a:lnTo>
                <a:lnTo>
                  <a:pt x="304759" y="812420"/>
                </a:lnTo>
                <a:lnTo>
                  <a:pt x="280104" y="850422"/>
                </a:lnTo>
                <a:lnTo>
                  <a:pt x="256375" y="889067"/>
                </a:lnTo>
                <a:lnTo>
                  <a:pt x="233589" y="928340"/>
                </a:lnTo>
                <a:lnTo>
                  <a:pt x="211760" y="968225"/>
                </a:lnTo>
                <a:lnTo>
                  <a:pt x="190906" y="1008706"/>
                </a:lnTo>
                <a:lnTo>
                  <a:pt x="171041" y="1049768"/>
                </a:lnTo>
                <a:lnTo>
                  <a:pt x="152182" y="1091395"/>
                </a:lnTo>
                <a:lnTo>
                  <a:pt x="134344" y="1133571"/>
                </a:lnTo>
                <a:lnTo>
                  <a:pt x="117542" y="1176280"/>
                </a:lnTo>
                <a:lnTo>
                  <a:pt x="101793" y="1219507"/>
                </a:lnTo>
                <a:lnTo>
                  <a:pt x="87113" y="1263236"/>
                </a:lnTo>
                <a:lnTo>
                  <a:pt x="73516" y="1307451"/>
                </a:lnTo>
                <a:lnTo>
                  <a:pt x="61019" y="1352137"/>
                </a:lnTo>
                <a:lnTo>
                  <a:pt x="49638" y="1397277"/>
                </a:lnTo>
                <a:lnTo>
                  <a:pt x="39388" y="1442857"/>
                </a:lnTo>
                <a:lnTo>
                  <a:pt x="30285" y="1488859"/>
                </a:lnTo>
                <a:lnTo>
                  <a:pt x="22344" y="1535269"/>
                </a:lnTo>
                <a:lnTo>
                  <a:pt x="15582" y="1582071"/>
                </a:lnTo>
                <a:lnTo>
                  <a:pt x="10014" y="1629250"/>
                </a:lnTo>
                <a:lnTo>
                  <a:pt x="5656" y="1676788"/>
                </a:lnTo>
                <a:lnTo>
                  <a:pt x="2524" y="1724671"/>
                </a:lnTo>
                <a:lnTo>
                  <a:pt x="633" y="1772883"/>
                </a:lnTo>
                <a:lnTo>
                  <a:pt x="0" y="1821408"/>
                </a:lnTo>
                <a:close/>
              </a:path>
            </a:pathLst>
          </a:custGeom>
          <a:solidFill>
            <a:srgbClr val="139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2930" y="5411622"/>
            <a:ext cx="3458845" cy="7715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TRIPS</a:t>
            </a:r>
            <a:r>
              <a:rPr sz="2200" b="1" spc="-30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BOOKED</a:t>
            </a:r>
            <a:r>
              <a:rPr sz="2200" b="1" spc="-20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spc="-10" dirty="0">
                <a:solidFill>
                  <a:srgbClr val="444849"/>
                </a:solidFill>
                <a:latin typeface="Carlito"/>
                <a:cs typeface="Carlito"/>
              </a:rPr>
              <a:t>(WORDLWIDE)</a:t>
            </a:r>
            <a:endParaRPr sz="2200">
              <a:latin typeface="Carlito"/>
              <a:cs typeface="Carlito"/>
            </a:endParaRPr>
          </a:p>
          <a:p>
            <a:pPr marL="2540" algn="ctr">
              <a:lnSpc>
                <a:spcPct val="100000"/>
              </a:lnSpc>
              <a:spcBef>
                <a:spcPts val="430"/>
              </a:spcBef>
            </a:pPr>
            <a:r>
              <a:rPr sz="1950" spc="-20" dirty="0">
                <a:solidFill>
                  <a:srgbClr val="7E7E7E"/>
                </a:solidFill>
                <a:latin typeface="Carlito"/>
                <a:cs typeface="Carlito"/>
              </a:rPr>
              <a:t>Total</a:t>
            </a:r>
            <a:r>
              <a:rPr sz="1950" spc="-3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Available</a:t>
            </a:r>
            <a:r>
              <a:rPr sz="1950" spc="-4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Market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24603" y="2531668"/>
            <a:ext cx="2600325" cy="2600325"/>
          </a:xfrm>
          <a:custGeom>
            <a:avLst/>
            <a:gdLst/>
            <a:ahLst/>
            <a:cxnLst/>
            <a:rect l="l" t="t" r="r" b="b"/>
            <a:pathLst>
              <a:path w="2600325" h="2600325">
                <a:moveTo>
                  <a:pt x="0" y="1300048"/>
                </a:moveTo>
                <a:lnTo>
                  <a:pt x="896" y="1348790"/>
                </a:lnTo>
                <a:lnTo>
                  <a:pt x="3565" y="1397079"/>
                </a:lnTo>
                <a:lnTo>
                  <a:pt x="7975" y="1444884"/>
                </a:lnTo>
                <a:lnTo>
                  <a:pt x="14094" y="1492173"/>
                </a:lnTo>
                <a:lnTo>
                  <a:pt x="21891" y="1538915"/>
                </a:lnTo>
                <a:lnTo>
                  <a:pt x="31335" y="1585077"/>
                </a:lnTo>
                <a:lnTo>
                  <a:pt x="42394" y="1630630"/>
                </a:lnTo>
                <a:lnTo>
                  <a:pt x="55037" y="1675541"/>
                </a:lnTo>
                <a:lnTo>
                  <a:pt x="69233" y="1719779"/>
                </a:lnTo>
                <a:lnTo>
                  <a:pt x="84949" y="1763313"/>
                </a:lnTo>
                <a:lnTo>
                  <a:pt x="102155" y="1806111"/>
                </a:lnTo>
                <a:lnTo>
                  <a:pt x="120819" y="1848142"/>
                </a:lnTo>
                <a:lnTo>
                  <a:pt x="140910" y="1889374"/>
                </a:lnTo>
                <a:lnTo>
                  <a:pt x="162397" y="1929776"/>
                </a:lnTo>
                <a:lnTo>
                  <a:pt x="185247" y="1969317"/>
                </a:lnTo>
                <a:lnTo>
                  <a:pt x="209430" y="2007965"/>
                </a:lnTo>
                <a:lnTo>
                  <a:pt x="234914" y="2045688"/>
                </a:lnTo>
                <a:lnTo>
                  <a:pt x="261668" y="2082456"/>
                </a:lnTo>
                <a:lnTo>
                  <a:pt x="289660" y="2118237"/>
                </a:lnTo>
                <a:lnTo>
                  <a:pt x="318859" y="2153000"/>
                </a:lnTo>
                <a:lnTo>
                  <a:pt x="349233" y="2186712"/>
                </a:lnTo>
                <a:lnTo>
                  <a:pt x="380752" y="2219344"/>
                </a:lnTo>
                <a:lnTo>
                  <a:pt x="413383" y="2250862"/>
                </a:lnTo>
                <a:lnTo>
                  <a:pt x="447096" y="2281237"/>
                </a:lnTo>
                <a:lnTo>
                  <a:pt x="481858" y="2310436"/>
                </a:lnTo>
                <a:lnTo>
                  <a:pt x="517639" y="2338428"/>
                </a:lnTo>
                <a:lnTo>
                  <a:pt x="554407" y="2365182"/>
                </a:lnTo>
                <a:lnTo>
                  <a:pt x="592131" y="2390666"/>
                </a:lnTo>
                <a:lnTo>
                  <a:pt x="630779" y="2414848"/>
                </a:lnTo>
                <a:lnTo>
                  <a:pt x="670319" y="2437699"/>
                </a:lnTo>
                <a:lnTo>
                  <a:pt x="710722" y="2459185"/>
                </a:lnTo>
                <a:lnTo>
                  <a:pt x="751954" y="2479276"/>
                </a:lnTo>
                <a:lnTo>
                  <a:pt x="793984" y="2497940"/>
                </a:lnTo>
                <a:lnTo>
                  <a:pt x="836782" y="2515146"/>
                </a:lnTo>
                <a:lnTo>
                  <a:pt x="880316" y="2530863"/>
                </a:lnTo>
                <a:lnTo>
                  <a:pt x="924554" y="2545058"/>
                </a:lnTo>
                <a:lnTo>
                  <a:pt x="969465" y="2557701"/>
                </a:lnTo>
                <a:lnTo>
                  <a:pt x="1015018" y="2568760"/>
                </a:lnTo>
                <a:lnTo>
                  <a:pt x="1061181" y="2578204"/>
                </a:lnTo>
                <a:lnTo>
                  <a:pt x="1107922" y="2586001"/>
                </a:lnTo>
                <a:lnTo>
                  <a:pt x="1155211" y="2592121"/>
                </a:lnTo>
                <a:lnTo>
                  <a:pt x="1203016" y="2596530"/>
                </a:lnTo>
                <a:lnTo>
                  <a:pt x="1251305" y="2599199"/>
                </a:lnTo>
                <a:lnTo>
                  <a:pt x="1300048" y="2600096"/>
                </a:lnTo>
                <a:lnTo>
                  <a:pt x="1348790" y="2599199"/>
                </a:lnTo>
                <a:lnTo>
                  <a:pt x="1397079" y="2596530"/>
                </a:lnTo>
                <a:lnTo>
                  <a:pt x="1444884" y="2592121"/>
                </a:lnTo>
                <a:lnTo>
                  <a:pt x="1492173" y="2586001"/>
                </a:lnTo>
                <a:lnTo>
                  <a:pt x="1538915" y="2578204"/>
                </a:lnTo>
                <a:lnTo>
                  <a:pt x="1585077" y="2568760"/>
                </a:lnTo>
                <a:lnTo>
                  <a:pt x="1630630" y="2557701"/>
                </a:lnTo>
                <a:lnTo>
                  <a:pt x="1675541" y="2545058"/>
                </a:lnTo>
                <a:lnTo>
                  <a:pt x="1719779" y="2530863"/>
                </a:lnTo>
                <a:lnTo>
                  <a:pt x="1763313" y="2515146"/>
                </a:lnTo>
                <a:lnTo>
                  <a:pt x="1806111" y="2497940"/>
                </a:lnTo>
                <a:lnTo>
                  <a:pt x="1848142" y="2479276"/>
                </a:lnTo>
                <a:lnTo>
                  <a:pt x="1889374" y="2459185"/>
                </a:lnTo>
                <a:lnTo>
                  <a:pt x="1929776" y="2437699"/>
                </a:lnTo>
                <a:lnTo>
                  <a:pt x="1969317" y="2414848"/>
                </a:lnTo>
                <a:lnTo>
                  <a:pt x="2007965" y="2390666"/>
                </a:lnTo>
                <a:lnTo>
                  <a:pt x="2045688" y="2365182"/>
                </a:lnTo>
                <a:lnTo>
                  <a:pt x="2082456" y="2338428"/>
                </a:lnTo>
                <a:lnTo>
                  <a:pt x="2118237" y="2310436"/>
                </a:lnTo>
                <a:lnTo>
                  <a:pt x="2153000" y="2281237"/>
                </a:lnTo>
                <a:lnTo>
                  <a:pt x="2186712" y="2250862"/>
                </a:lnTo>
                <a:lnTo>
                  <a:pt x="2219344" y="2219344"/>
                </a:lnTo>
                <a:lnTo>
                  <a:pt x="2250862" y="2186712"/>
                </a:lnTo>
                <a:lnTo>
                  <a:pt x="2281237" y="2153000"/>
                </a:lnTo>
                <a:lnTo>
                  <a:pt x="2310436" y="2118237"/>
                </a:lnTo>
                <a:lnTo>
                  <a:pt x="2338428" y="2082456"/>
                </a:lnTo>
                <a:lnTo>
                  <a:pt x="2365182" y="2045688"/>
                </a:lnTo>
                <a:lnTo>
                  <a:pt x="2390666" y="2007965"/>
                </a:lnTo>
                <a:lnTo>
                  <a:pt x="2414848" y="1969317"/>
                </a:lnTo>
                <a:lnTo>
                  <a:pt x="2437699" y="1929776"/>
                </a:lnTo>
                <a:lnTo>
                  <a:pt x="2459185" y="1889374"/>
                </a:lnTo>
                <a:lnTo>
                  <a:pt x="2479276" y="1848142"/>
                </a:lnTo>
                <a:lnTo>
                  <a:pt x="2497940" y="1806111"/>
                </a:lnTo>
                <a:lnTo>
                  <a:pt x="2515146" y="1763313"/>
                </a:lnTo>
                <a:lnTo>
                  <a:pt x="2530863" y="1719779"/>
                </a:lnTo>
                <a:lnTo>
                  <a:pt x="2545058" y="1675541"/>
                </a:lnTo>
                <a:lnTo>
                  <a:pt x="2557701" y="1630630"/>
                </a:lnTo>
                <a:lnTo>
                  <a:pt x="2568760" y="1585077"/>
                </a:lnTo>
                <a:lnTo>
                  <a:pt x="2578204" y="1538915"/>
                </a:lnTo>
                <a:lnTo>
                  <a:pt x="2586001" y="1492173"/>
                </a:lnTo>
                <a:lnTo>
                  <a:pt x="2592121" y="1444884"/>
                </a:lnTo>
                <a:lnTo>
                  <a:pt x="2596530" y="1397079"/>
                </a:lnTo>
                <a:lnTo>
                  <a:pt x="2599199" y="1348790"/>
                </a:lnTo>
                <a:lnTo>
                  <a:pt x="2600096" y="1300048"/>
                </a:lnTo>
                <a:lnTo>
                  <a:pt x="2599199" y="1251305"/>
                </a:lnTo>
                <a:lnTo>
                  <a:pt x="2596530" y="1203016"/>
                </a:lnTo>
                <a:lnTo>
                  <a:pt x="2592121" y="1155211"/>
                </a:lnTo>
                <a:lnTo>
                  <a:pt x="2586001" y="1107922"/>
                </a:lnTo>
                <a:lnTo>
                  <a:pt x="2578204" y="1061181"/>
                </a:lnTo>
                <a:lnTo>
                  <a:pt x="2568760" y="1015018"/>
                </a:lnTo>
                <a:lnTo>
                  <a:pt x="2557701" y="969465"/>
                </a:lnTo>
                <a:lnTo>
                  <a:pt x="2545058" y="924554"/>
                </a:lnTo>
                <a:lnTo>
                  <a:pt x="2530863" y="880316"/>
                </a:lnTo>
                <a:lnTo>
                  <a:pt x="2515146" y="836782"/>
                </a:lnTo>
                <a:lnTo>
                  <a:pt x="2497940" y="793984"/>
                </a:lnTo>
                <a:lnTo>
                  <a:pt x="2479276" y="751954"/>
                </a:lnTo>
                <a:lnTo>
                  <a:pt x="2459185" y="710722"/>
                </a:lnTo>
                <a:lnTo>
                  <a:pt x="2437699" y="670319"/>
                </a:lnTo>
                <a:lnTo>
                  <a:pt x="2414848" y="630779"/>
                </a:lnTo>
                <a:lnTo>
                  <a:pt x="2390666" y="592131"/>
                </a:lnTo>
                <a:lnTo>
                  <a:pt x="2365182" y="554407"/>
                </a:lnTo>
                <a:lnTo>
                  <a:pt x="2338428" y="517639"/>
                </a:lnTo>
                <a:lnTo>
                  <a:pt x="2310436" y="481858"/>
                </a:lnTo>
                <a:lnTo>
                  <a:pt x="2281237" y="447096"/>
                </a:lnTo>
                <a:lnTo>
                  <a:pt x="2250862" y="413383"/>
                </a:lnTo>
                <a:lnTo>
                  <a:pt x="2219344" y="380752"/>
                </a:lnTo>
                <a:lnTo>
                  <a:pt x="2186712" y="349233"/>
                </a:lnTo>
                <a:lnTo>
                  <a:pt x="2153000" y="318859"/>
                </a:lnTo>
                <a:lnTo>
                  <a:pt x="2118237" y="289660"/>
                </a:lnTo>
                <a:lnTo>
                  <a:pt x="2082456" y="261668"/>
                </a:lnTo>
                <a:lnTo>
                  <a:pt x="2045688" y="234914"/>
                </a:lnTo>
                <a:lnTo>
                  <a:pt x="2007965" y="209430"/>
                </a:lnTo>
                <a:lnTo>
                  <a:pt x="1969317" y="185247"/>
                </a:lnTo>
                <a:lnTo>
                  <a:pt x="1929776" y="162397"/>
                </a:lnTo>
                <a:lnTo>
                  <a:pt x="1889374" y="140910"/>
                </a:lnTo>
                <a:lnTo>
                  <a:pt x="1848142" y="120819"/>
                </a:lnTo>
                <a:lnTo>
                  <a:pt x="1806111" y="102155"/>
                </a:lnTo>
                <a:lnTo>
                  <a:pt x="1763313" y="84949"/>
                </a:lnTo>
                <a:lnTo>
                  <a:pt x="1719779" y="69233"/>
                </a:lnTo>
                <a:lnTo>
                  <a:pt x="1675541" y="55037"/>
                </a:lnTo>
                <a:lnTo>
                  <a:pt x="1630630" y="42394"/>
                </a:lnTo>
                <a:lnTo>
                  <a:pt x="1585077" y="31335"/>
                </a:lnTo>
                <a:lnTo>
                  <a:pt x="1538915" y="21891"/>
                </a:lnTo>
                <a:lnTo>
                  <a:pt x="1492173" y="14094"/>
                </a:lnTo>
                <a:lnTo>
                  <a:pt x="1444884" y="7975"/>
                </a:lnTo>
                <a:lnTo>
                  <a:pt x="1397079" y="3565"/>
                </a:lnTo>
                <a:lnTo>
                  <a:pt x="1348790" y="896"/>
                </a:lnTo>
                <a:lnTo>
                  <a:pt x="1300048" y="0"/>
                </a:lnTo>
                <a:lnTo>
                  <a:pt x="1251305" y="896"/>
                </a:lnTo>
                <a:lnTo>
                  <a:pt x="1203016" y="3565"/>
                </a:lnTo>
                <a:lnTo>
                  <a:pt x="1155211" y="7975"/>
                </a:lnTo>
                <a:lnTo>
                  <a:pt x="1107922" y="14094"/>
                </a:lnTo>
                <a:lnTo>
                  <a:pt x="1061181" y="21891"/>
                </a:lnTo>
                <a:lnTo>
                  <a:pt x="1015018" y="31335"/>
                </a:lnTo>
                <a:lnTo>
                  <a:pt x="969465" y="42394"/>
                </a:lnTo>
                <a:lnTo>
                  <a:pt x="924554" y="55037"/>
                </a:lnTo>
                <a:lnTo>
                  <a:pt x="880316" y="69233"/>
                </a:lnTo>
                <a:lnTo>
                  <a:pt x="836782" y="84949"/>
                </a:lnTo>
                <a:lnTo>
                  <a:pt x="793984" y="102155"/>
                </a:lnTo>
                <a:lnTo>
                  <a:pt x="751954" y="120819"/>
                </a:lnTo>
                <a:lnTo>
                  <a:pt x="710722" y="140910"/>
                </a:lnTo>
                <a:lnTo>
                  <a:pt x="670319" y="162397"/>
                </a:lnTo>
                <a:lnTo>
                  <a:pt x="630779" y="185247"/>
                </a:lnTo>
                <a:lnTo>
                  <a:pt x="592131" y="209430"/>
                </a:lnTo>
                <a:lnTo>
                  <a:pt x="554407" y="234914"/>
                </a:lnTo>
                <a:lnTo>
                  <a:pt x="517639" y="261668"/>
                </a:lnTo>
                <a:lnTo>
                  <a:pt x="481858" y="289660"/>
                </a:lnTo>
                <a:lnTo>
                  <a:pt x="447096" y="318859"/>
                </a:lnTo>
                <a:lnTo>
                  <a:pt x="413383" y="349233"/>
                </a:lnTo>
                <a:lnTo>
                  <a:pt x="380752" y="380752"/>
                </a:lnTo>
                <a:lnTo>
                  <a:pt x="349233" y="413383"/>
                </a:lnTo>
                <a:lnTo>
                  <a:pt x="318859" y="447096"/>
                </a:lnTo>
                <a:lnTo>
                  <a:pt x="289660" y="481858"/>
                </a:lnTo>
                <a:lnTo>
                  <a:pt x="261668" y="517639"/>
                </a:lnTo>
                <a:lnTo>
                  <a:pt x="234914" y="554407"/>
                </a:lnTo>
                <a:lnTo>
                  <a:pt x="209430" y="592131"/>
                </a:lnTo>
                <a:lnTo>
                  <a:pt x="185247" y="630779"/>
                </a:lnTo>
                <a:lnTo>
                  <a:pt x="162397" y="670319"/>
                </a:lnTo>
                <a:lnTo>
                  <a:pt x="140910" y="710722"/>
                </a:lnTo>
                <a:lnTo>
                  <a:pt x="120819" y="751954"/>
                </a:lnTo>
                <a:lnTo>
                  <a:pt x="102155" y="793984"/>
                </a:lnTo>
                <a:lnTo>
                  <a:pt x="84949" y="836782"/>
                </a:lnTo>
                <a:lnTo>
                  <a:pt x="69233" y="880316"/>
                </a:lnTo>
                <a:lnTo>
                  <a:pt x="55037" y="924554"/>
                </a:lnTo>
                <a:lnTo>
                  <a:pt x="42394" y="969465"/>
                </a:lnTo>
                <a:lnTo>
                  <a:pt x="31335" y="1015018"/>
                </a:lnTo>
                <a:lnTo>
                  <a:pt x="21891" y="1061181"/>
                </a:lnTo>
                <a:lnTo>
                  <a:pt x="14094" y="1107922"/>
                </a:lnTo>
                <a:lnTo>
                  <a:pt x="7975" y="1155211"/>
                </a:lnTo>
                <a:lnTo>
                  <a:pt x="3565" y="1203016"/>
                </a:lnTo>
                <a:lnTo>
                  <a:pt x="896" y="1251305"/>
                </a:lnTo>
                <a:lnTo>
                  <a:pt x="0" y="1300048"/>
                </a:lnTo>
                <a:close/>
              </a:path>
            </a:pathLst>
          </a:custGeom>
          <a:solidFill>
            <a:srgbClr val="139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40212" y="5468734"/>
            <a:ext cx="2968625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05"/>
              </a:spcBef>
            </a:pP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BUDGET</a:t>
            </a:r>
            <a:r>
              <a:rPr sz="2200" b="1" spc="-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&amp;</a:t>
            </a:r>
            <a:r>
              <a:rPr sz="2200" b="1" spc="-1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ONLINE</a:t>
            </a:r>
            <a:r>
              <a:rPr sz="2200" b="1" spc="-4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spc="-20" dirty="0">
                <a:solidFill>
                  <a:srgbClr val="444849"/>
                </a:solidFill>
                <a:latin typeface="Carlito"/>
                <a:cs typeface="Carlito"/>
              </a:rPr>
              <a:t>TRIPS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Serviceable</a:t>
            </a:r>
            <a:r>
              <a:rPr sz="1950" spc="6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Available</a:t>
            </a:r>
            <a:r>
              <a:rPr sz="1950" spc="3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Market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67345" y="3289401"/>
            <a:ext cx="1842770" cy="1842770"/>
          </a:xfrm>
          <a:custGeom>
            <a:avLst/>
            <a:gdLst/>
            <a:ahLst/>
            <a:cxnLst/>
            <a:rect l="l" t="t" r="r" b="b"/>
            <a:pathLst>
              <a:path w="1842770" h="1842770">
                <a:moveTo>
                  <a:pt x="0" y="921181"/>
                </a:moveTo>
                <a:lnTo>
                  <a:pt x="1198" y="968588"/>
                </a:lnTo>
                <a:lnTo>
                  <a:pt x="4755" y="1015372"/>
                </a:lnTo>
                <a:lnTo>
                  <a:pt x="10613" y="1061476"/>
                </a:lnTo>
                <a:lnTo>
                  <a:pt x="18713" y="1106841"/>
                </a:lnTo>
                <a:lnTo>
                  <a:pt x="28999" y="1151410"/>
                </a:lnTo>
                <a:lnTo>
                  <a:pt x="41411" y="1195125"/>
                </a:lnTo>
                <a:lnTo>
                  <a:pt x="55893" y="1237928"/>
                </a:lnTo>
                <a:lnTo>
                  <a:pt x="72386" y="1279761"/>
                </a:lnTo>
                <a:lnTo>
                  <a:pt x="90832" y="1320566"/>
                </a:lnTo>
                <a:lnTo>
                  <a:pt x="111175" y="1360286"/>
                </a:lnTo>
                <a:lnTo>
                  <a:pt x="133354" y="1398862"/>
                </a:lnTo>
                <a:lnTo>
                  <a:pt x="157314" y="1436237"/>
                </a:lnTo>
                <a:lnTo>
                  <a:pt x="182996" y="1472353"/>
                </a:lnTo>
                <a:lnTo>
                  <a:pt x="210342" y="1507152"/>
                </a:lnTo>
                <a:lnTo>
                  <a:pt x="239294" y="1540576"/>
                </a:lnTo>
                <a:lnTo>
                  <a:pt x="269795" y="1572567"/>
                </a:lnTo>
                <a:lnTo>
                  <a:pt x="301786" y="1603068"/>
                </a:lnTo>
                <a:lnTo>
                  <a:pt x="335211" y="1632021"/>
                </a:lnTo>
                <a:lnTo>
                  <a:pt x="370009" y="1659367"/>
                </a:lnTo>
                <a:lnTo>
                  <a:pt x="406125" y="1685048"/>
                </a:lnTo>
                <a:lnTo>
                  <a:pt x="443500" y="1709008"/>
                </a:lnTo>
                <a:lnTo>
                  <a:pt x="482077" y="1731188"/>
                </a:lnTo>
                <a:lnTo>
                  <a:pt x="521797" y="1751530"/>
                </a:lnTo>
                <a:lnTo>
                  <a:pt x="562602" y="1769977"/>
                </a:lnTo>
                <a:lnTo>
                  <a:pt x="604435" y="1786470"/>
                </a:lnTo>
                <a:lnTo>
                  <a:pt x="647238" y="1800951"/>
                </a:lnTo>
                <a:lnTo>
                  <a:pt x="690953" y="1813364"/>
                </a:lnTo>
                <a:lnTo>
                  <a:pt x="735522" y="1823649"/>
                </a:lnTo>
                <a:lnTo>
                  <a:pt x="780887" y="1831750"/>
                </a:lnTo>
                <a:lnTo>
                  <a:pt x="826990" y="1837608"/>
                </a:lnTo>
                <a:lnTo>
                  <a:pt x="873775" y="1841165"/>
                </a:lnTo>
                <a:lnTo>
                  <a:pt x="921181" y="1842363"/>
                </a:lnTo>
                <a:lnTo>
                  <a:pt x="968588" y="1841165"/>
                </a:lnTo>
                <a:lnTo>
                  <a:pt x="1015372" y="1837608"/>
                </a:lnTo>
                <a:lnTo>
                  <a:pt x="1061476" y="1831750"/>
                </a:lnTo>
                <a:lnTo>
                  <a:pt x="1106841" y="1823649"/>
                </a:lnTo>
                <a:lnTo>
                  <a:pt x="1151410" y="1813364"/>
                </a:lnTo>
                <a:lnTo>
                  <a:pt x="1195125" y="1800951"/>
                </a:lnTo>
                <a:lnTo>
                  <a:pt x="1237928" y="1786470"/>
                </a:lnTo>
                <a:lnTo>
                  <a:pt x="1279761" y="1769977"/>
                </a:lnTo>
                <a:lnTo>
                  <a:pt x="1320566" y="1751530"/>
                </a:lnTo>
                <a:lnTo>
                  <a:pt x="1360286" y="1731188"/>
                </a:lnTo>
                <a:lnTo>
                  <a:pt x="1398862" y="1709008"/>
                </a:lnTo>
                <a:lnTo>
                  <a:pt x="1436237" y="1685048"/>
                </a:lnTo>
                <a:lnTo>
                  <a:pt x="1472353" y="1659367"/>
                </a:lnTo>
                <a:lnTo>
                  <a:pt x="1507152" y="1632021"/>
                </a:lnTo>
                <a:lnTo>
                  <a:pt x="1540576" y="1603068"/>
                </a:lnTo>
                <a:lnTo>
                  <a:pt x="1572567" y="1572567"/>
                </a:lnTo>
                <a:lnTo>
                  <a:pt x="1603068" y="1540576"/>
                </a:lnTo>
                <a:lnTo>
                  <a:pt x="1632021" y="1507152"/>
                </a:lnTo>
                <a:lnTo>
                  <a:pt x="1659367" y="1472353"/>
                </a:lnTo>
                <a:lnTo>
                  <a:pt x="1685048" y="1436237"/>
                </a:lnTo>
                <a:lnTo>
                  <a:pt x="1709008" y="1398862"/>
                </a:lnTo>
                <a:lnTo>
                  <a:pt x="1731188" y="1360286"/>
                </a:lnTo>
                <a:lnTo>
                  <a:pt x="1751530" y="1320566"/>
                </a:lnTo>
                <a:lnTo>
                  <a:pt x="1769977" y="1279761"/>
                </a:lnTo>
                <a:lnTo>
                  <a:pt x="1786470" y="1237928"/>
                </a:lnTo>
                <a:lnTo>
                  <a:pt x="1800951" y="1195125"/>
                </a:lnTo>
                <a:lnTo>
                  <a:pt x="1813364" y="1151410"/>
                </a:lnTo>
                <a:lnTo>
                  <a:pt x="1823649" y="1106841"/>
                </a:lnTo>
                <a:lnTo>
                  <a:pt x="1831750" y="1061476"/>
                </a:lnTo>
                <a:lnTo>
                  <a:pt x="1837608" y="1015372"/>
                </a:lnTo>
                <a:lnTo>
                  <a:pt x="1841165" y="968588"/>
                </a:lnTo>
                <a:lnTo>
                  <a:pt x="1842363" y="921181"/>
                </a:lnTo>
                <a:lnTo>
                  <a:pt x="1841165" y="873775"/>
                </a:lnTo>
                <a:lnTo>
                  <a:pt x="1837608" y="826990"/>
                </a:lnTo>
                <a:lnTo>
                  <a:pt x="1831750" y="780887"/>
                </a:lnTo>
                <a:lnTo>
                  <a:pt x="1823649" y="735522"/>
                </a:lnTo>
                <a:lnTo>
                  <a:pt x="1813364" y="690953"/>
                </a:lnTo>
                <a:lnTo>
                  <a:pt x="1800951" y="647238"/>
                </a:lnTo>
                <a:lnTo>
                  <a:pt x="1786470" y="604435"/>
                </a:lnTo>
                <a:lnTo>
                  <a:pt x="1769977" y="562602"/>
                </a:lnTo>
                <a:lnTo>
                  <a:pt x="1751530" y="521797"/>
                </a:lnTo>
                <a:lnTo>
                  <a:pt x="1731188" y="482077"/>
                </a:lnTo>
                <a:lnTo>
                  <a:pt x="1709008" y="443500"/>
                </a:lnTo>
                <a:lnTo>
                  <a:pt x="1685048" y="406125"/>
                </a:lnTo>
                <a:lnTo>
                  <a:pt x="1659367" y="370009"/>
                </a:lnTo>
                <a:lnTo>
                  <a:pt x="1632021" y="335211"/>
                </a:lnTo>
                <a:lnTo>
                  <a:pt x="1603068" y="301786"/>
                </a:lnTo>
                <a:lnTo>
                  <a:pt x="1572567" y="269795"/>
                </a:lnTo>
                <a:lnTo>
                  <a:pt x="1540576" y="239294"/>
                </a:lnTo>
                <a:lnTo>
                  <a:pt x="1507152" y="210342"/>
                </a:lnTo>
                <a:lnTo>
                  <a:pt x="1472353" y="182996"/>
                </a:lnTo>
                <a:lnTo>
                  <a:pt x="1436237" y="157314"/>
                </a:lnTo>
                <a:lnTo>
                  <a:pt x="1398862" y="133354"/>
                </a:lnTo>
                <a:lnTo>
                  <a:pt x="1360286" y="111175"/>
                </a:lnTo>
                <a:lnTo>
                  <a:pt x="1320566" y="90832"/>
                </a:lnTo>
                <a:lnTo>
                  <a:pt x="1279761" y="72386"/>
                </a:lnTo>
                <a:lnTo>
                  <a:pt x="1237928" y="55893"/>
                </a:lnTo>
                <a:lnTo>
                  <a:pt x="1195125" y="41411"/>
                </a:lnTo>
                <a:lnTo>
                  <a:pt x="1151410" y="28999"/>
                </a:lnTo>
                <a:lnTo>
                  <a:pt x="1106841" y="18713"/>
                </a:lnTo>
                <a:lnTo>
                  <a:pt x="1061476" y="10613"/>
                </a:lnTo>
                <a:lnTo>
                  <a:pt x="1015372" y="4755"/>
                </a:lnTo>
                <a:lnTo>
                  <a:pt x="968588" y="1198"/>
                </a:lnTo>
                <a:lnTo>
                  <a:pt x="921181" y="0"/>
                </a:lnTo>
                <a:lnTo>
                  <a:pt x="873775" y="1198"/>
                </a:lnTo>
                <a:lnTo>
                  <a:pt x="826990" y="4755"/>
                </a:lnTo>
                <a:lnTo>
                  <a:pt x="780887" y="10613"/>
                </a:lnTo>
                <a:lnTo>
                  <a:pt x="735522" y="18713"/>
                </a:lnTo>
                <a:lnTo>
                  <a:pt x="690953" y="28999"/>
                </a:lnTo>
                <a:lnTo>
                  <a:pt x="647238" y="41411"/>
                </a:lnTo>
                <a:lnTo>
                  <a:pt x="604435" y="55893"/>
                </a:lnTo>
                <a:lnTo>
                  <a:pt x="562602" y="72386"/>
                </a:lnTo>
                <a:lnTo>
                  <a:pt x="521797" y="90832"/>
                </a:lnTo>
                <a:lnTo>
                  <a:pt x="482077" y="111175"/>
                </a:lnTo>
                <a:lnTo>
                  <a:pt x="443500" y="133354"/>
                </a:lnTo>
                <a:lnTo>
                  <a:pt x="406125" y="157314"/>
                </a:lnTo>
                <a:lnTo>
                  <a:pt x="370009" y="182996"/>
                </a:lnTo>
                <a:lnTo>
                  <a:pt x="335211" y="210342"/>
                </a:lnTo>
                <a:lnTo>
                  <a:pt x="301786" y="239294"/>
                </a:lnTo>
                <a:lnTo>
                  <a:pt x="269795" y="269795"/>
                </a:lnTo>
                <a:lnTo>
                  <a:pt x="239294" y="301786"/>
                </a:lnTo>
                <a:lnTo>
                  <a:pt x="210342" y="335211"/>
                </a:lnTo>
                <a:lnTo>
                  <a:pt x="182996" y="370009"/>
                </a:lnTo>
                <a:lnTo>
                  <a:pt x="157314" y="406125"/>
                </a:lnTo>
                <a:lnTo>
                  <a:pt x="133354" y="443500"/>
                </a:lnTo>
                <a:lnTo>
                  <a:pt x="111175" y="482077"/>
                </a:lnTo>
                <a:lnTo>
                  <a:pt x="90832" y="521797"/>
                </a:lnTo>
                <a:lnTo>
                  <a:pt x="72386" y="562602"/>
                </a:lnTo>
                <a:lnTo>
                  <a:pt x="55893" y="604435"/>
                </a:lnTo>
                <a:lnTo>
                  <a:pt x="41411" y="647238"/>
                </a:lnTo>
                <a:lnTo>
                  <a:pt x="28999" y="690953"/>
                </a:lnTo>
                <a:lnTo>
                  <a:pt x="18713" y="735522"/>
                </a:lnTo>
                <a:lnTo>
                  <a:pt x="10613" y="780887"/>
                </a:lnTo>
                <a:lnTo>
                  <a:pt x="4755" y="826990"/>
                </a:lnTo>
                <a:lnTo>
                  <a:pt x="1198" y="873775"/>
                </a:lnTo>
                <a:lnTo>
                  <a:pt x="0" y="921181"/>
                </a:lnTo>
                <a:close/>
              </a:path>
            </a:pathLst>
          </a:custGeom>
          <a:solidFill>
            <a:srgbClr val="139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96654" y="2985734"/>
            <a:ext cx="8125459" cy="14478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3050" b="1" dirty="0">
                <a:solidFill>
                  <a:srgbClr val="FFFFFF"/>
                </a:solidFill>
                <a:latin typeface="Carlito"/>
                <a:cs typeface="Carlito"/>
              </a:rPr>
              <a:t>1.9</a:t>
            </a:r>
            <a:r>
              <a:rPr sz="3050" b="1" spc="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Carlito"/>
                <a:cs typeface="Carlito"/>
              </a:rPr>
              <a:t>Billion+</a:t>
            </a:r>
            <a:endParaRPr sz="3050">
              <a:latin typeface="Carlito"/>
              <a:cs typeface="Carlito"/>
            </a:endParaRPr>
          </a:p>
          <a:p>
            <a:pPr marL="4161154">
              <a:lnSpc>
                <a:spcPts val="3325"/>
              </a:lnSpc>
              <a:spcBef>
                <a:spcPts val="445"/>
              </a:spcBef>
            </a:pPr>
            <a:r>
              <a:rPr sz="3050" b="1" spc="-20" dirty="0">
                <a:solidFill>
                  <a:srgbClr val="FFFFFF"/>
                </a:solidFill>
                <a:latin typeface="Carlito"/>
                <a:cs typeface="Carlito"/>
              </a:rPr>
              <a:t>532M</a:t>
            </a:r>
            <a:endParaRPr sz="3050">
              <a:latin typeface="Carlito"/>
              <a:cs typeface="Carlito"/>
            </a:endParaRPr>
          </a:p>
          <a:p>
            <a:pPr marL="7073265">
              <a:lnSpc>
                <a:spcPts val="3325"/>
              </a:lnSpc>
            </a:pPr>
            <a:r>
              <a:rPr sz="3050" b="1" spc="-10" dirty="0">
                <a:solidFill>
                  <a:srgbClr val="FFFFFF"/>
                </a:solidFill>
                <a:latin typeface="Carlito"/>
                <a:cs typeface="Carlito"/>
              </a:rPr>
              <a:t>10.6M</a:t>
            </a:r>
            <a:endParaRPr sz="305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96834" y="5468734"/>
            <a:ext cx="1783714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TRIPS</a:t>
            </a:r>
            <a:r>
              <a:rPr sz="2200" b="1" spc="-1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W/AB&amp;B</a:t>
            </a:r>
            <a:endParaRPr sz="22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Market</a:t>
            </a:r>
            <a:r>
              <a:rPr sz="1950" spc="-1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Share</a:t>
            </a:r>
            <a:endParaRPr sz="19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Product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6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6783" y="1438389"/>
            <a:ext cx="199580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444849"/>
                </a:solidFill>
                <a:latin typeface="Carlito"/>
                <a:cs typeface="Carlito"/>
              </a:rPr>
              <a:t>REVIEW</a:t>
            </a:r>
            <a:r>
              <a:rPr sz="2200" spc="-9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spc="-10" dirty="0">
                <a:solidFill>
                  <a:srgbClr val="444849"/>
                </a:solidFill>
                <a:latin typeface="Carlito"/>
                <a:cs typeface="Carlito"/>
              </a:rPr>
              <a:t>LISTINGS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7688" y="1438389"/>
            <a:ext cx="18224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444849"/>
                </a:solidFill>
                <a:latin typeface="Carlito"/>
                <a:cs typeface="Carlito"/>
              </a:rPr>
              <a:t>SEARCH</a:t>
            </a:r>
            <a:r>
              <a:rPr sz="2200" spc="-120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dirty="0">
                <a:solidFill>
                  <a:srgbClr val="444849"/>
                </a:solidFill>
                <a:latin typeface="Carlito"/>
                <a:cs typeface="Carlito"/>
              </a:rPr>
              <a:t>BY</a:t>
            </a:r>
            <a:r>
              <a:rPr sz="2200" spc="-90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spc="-20" dirty="0">
                <a:solidFill>
                  <a:srgbClr val="444849"/>
                </a:solidFill>
                <a:latin typeface="Carlito"/>
                <a:cs typeface="Carlito"/>
              </a:rPr>
              <a:t>CITY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5908" y="1438389"/>
            <a:ext cx="105346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444849"/>
                </a:solidFill>
                <a:latin typeface="Carlito"/>
                <a:cs typeface="Carlito"/>
              </a:rPr>
              <a:t>BOOK</a:t>
            </a:r>
            <a:r>
              <a:rPr sz="2200" spc="-60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spc="-25" dirty="0">
                <a:solidFill>
                  <a:srgbClr val="444849"/>
                </a:solidFill>
                <a:latin typeface="Carlito"/>
                <a:cs typeface="Carlito"/>
              </a:rPr>
              <a:t>IT!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3562" y="1612861"/>
            <a:ext cx="850265" cy="123189"/>
          </a:xfrm>
          <a:custGeom>
            <a:avLst/>
            <a:gdLst/>
            <a:ahLst/>
            <a:cxnLst/>
            <a:rect l="l" t="t" r="r" b="b"/>
            <a:pathLst>
              <a:path w="850264" h="123189">
                <a:moveTo>
                  <a:pt x="732307" y="110502"/>
                </a:moveTo>
                <a:lnTo>
                  <a:pt x="735380" y="115671"/>
                </a:lnTo>
                <a:lnTo>
                  <a:pt x="738454" y="120980"/>
                </a:lnTo>
                <a:lnTo>
                  <a:pt x="745020" y="122656"/>
                </a:lnTo>
                <a:lnTo>
                  <a:pt x="750188" y="119583"/>
                </a:lnTo>
                <a:lnTo>
                  <a:pt x="850214" y="61328"/>
                </a:lnTo>
                <a:lnTo>
                  <a:pt x="828560" y="48717"/>
                </a:lnTo>
                <a:lnTo>
                  <a:pt x="828560" y="72224"/>
                </a:lnTo>
                <a:lnTo>
                  <a:pt x="788386" y="72224"/>
                </a:lnTo>
                <a:lnTo>
                  <a:pt x="739292" y="100863"/>
                </a:lnTo>
                <a:lnTo>
                  <a:pt x="734123" y="103797"/>
                </a:lnTo>
                <a:lnTo>
                  <a:pt x="732307" y="110502"/>
                </a:lnTo>
                <a:close/>
              </a:path>
              <a:path w="850264" h="123189">
                <a:moveTo>
                  <a:pt x="788386" y="72224"/>
                </a:moveTo>
                <a:lnTo>
                  <a:pt x="828560" y="72224"/>
                </a:lnTo>
                <a:lnTo>
                  <a:pt x="828560" y="50431"/>
                </a:lnTo>
                <a:lnTo>
                  <a:pt x="823112" y="50431"/>
                </a:lnTo>
                <a:lnTo>
                  <a:pt x="823112" y="70688"/>
                </a:lnTo>
                <a:lnTo>
                  <a:pt x="807066" y="61328"/>
                </a:lnTo>
                <a:lnTo>
                  <a:pt x="788386" y="72224"/>
                </a:lnTo>
                <a:close/>
              </a:path>
              <a:path w="850264" h="123189">
                <a:moveTo>
                  <a:pt x="732307" y="12153"/>
                </a:moveTo>
                <a:lnTo>
                  <a:pt x="734123" y="18859"/>
                </a:lnTo>
                <a:lnTo>
                  <a:pt x="739292" y="21793"/>
                </a:lnTo>
                <a:lnTo>
                  <a:pt x="788386" y="50431"/>
                </a:lnTo>
                <a:lnTo>
                  <a:pt x="828560" y="50431"/>
                </a:lnTo>
                <a:lnTo>
                  <a:pt x="828560" y="48717"/>
                </a:lnTo>
                <a:lnTo>
                  <a:pt x="750188" y="3073"/>
                </a:lnTo>
                <a:lnTo>
                  <a:pt x="745020" y="0"/>
                </a:lnTo>
                <a:lnTo>
                  <a:pt x="738454" y="1676"/>
                </a:lnTo>
                <a:lnTo>
                  <a:pt x="735380" y="6985"/>
                </a:lnTo>
                <a:lnTo>
                  <a:pt x="732307" y="12153"/>
                </a:lnTo>
                <a:close/>
              </a:path>
              <a:path w="850264" h="123189">
                <a:moveTo>
                  <a:pt x="807066" y="61328"/>
                </a:moveTo>
                <a:lnTo>
                  <a:pt x="823112" y="70688"/>
                </a:lnTo>
                <a:lnTo>
                  <a:pt x="823112" y="51968"/>
                </a:lnTo>
                <a:lnTo>
                  <a:pt x="807066" y="61328"/>
                </a:lnTo>
                <a:close/>
              </a:path>
              <a:path w="850264" h="123189">
                <a:moveTo>
                  <a:pt x="788386" y="50431"/>
                </a:moveTo>
                <a:lnTo>
                  <a:pt x="807066" y="61328"/>
                </a:lnTo>
                <a:lnTo>
                  <a:pt x="823112" y="51968"/>
                </a:lnTo>
                <a:lnTo>
                  <a:pt x="823112" y="50431"/>
                </a:lnTo>
                <a:lnTo>
                  <a:pt x="788386" y="50431"/>
                </a:lnTo>
                <a:close/>
              </a:path>
              <a:path w="850264" h="123189">
                <a:moveTo>
                  <a:pt x="0" y="50431"/>
                </a:moveTo>
                <a:lnTo>
                  <a:pt x="0" y="72224"/>
                </a:lnTo>
                <a:lnTo>
                  <a:pt x="788386" y="72224"/>
                </a:lnTo>
                <a:lnTo>
                  <a:pt x="807066" y="61328"/>
                </a:lnTo>
                <a:lnTo>
                  <a:pt x="788386" y="50431"/>
                </a:lnTo>
                <a:lnTo>
                  <a:pt x="0" y="50431"/>
                </a:lnTo>
                <a:close/>
              </a:path>
            </a:pathLst>
          </a:custGeom>
          <a:solidFill>
            <a:srgbClr val="44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14160" y="1596097"/>
            <a:ext cx="850265" cy="123189"/>
          </a:xfrm>
          <a:custGeom>
            <a:avLst/>
            <a:gdLst/>
            <a:ahLst/>
            <a:cxnLst/>
            <a:rect l="l" t="t" r="r" b="b"/>
            <a:pathLst>
              <a:path w="850265" h="123189">
                <a:moveTo>
                  <a:pt x="732307" y="110502"/>
                </a:moveTo>
                <a:lnTo>
                  <a:pt x="735380" y="115671"/>
                </a:lnTo>
                <a:lnTo>
                  <a:pt x="738314" y="120980"/>
                </a:lnTo>
                <a:lnTo>
                  <a:pt x="745020" y="122656"/>
                </a:lnTo>
                <a:lnTo>
                  <a:pt x="750189" y="119583"/>
                </a:lnTo>
                <a:lnTo>
                  <a:pt x="850214" y="61328"/>
                </a:lnTo>
                <a:lnTo>
                  <a:pt x="828560" y="48717"/>
                </a:lnTo>
                <a:lnTo>
                  <a:pt x="828560" y="72224"/>
                </a:lnTo>
                <a:lnTo>
                  <a:pt x="788386" y="72224"/>
                </a:lnTo>
                <a:lnTo>
                  <a:pt x="739292" y="100863"/>
                </a:lnTo>
                <a:lnTo>
                  <a:pt x="734123" y="103797"/>
                </a:lnTo>
                <a:lnTo>
                  <a:pt x="732307" y="110502"/>
                </a:lnTo>
                <a:close/>
              </a:path>
              <a:path w="850265" h="123189">
                <a:moveTo>
                  <a:pt x="788386" y="72224"/>
                </a:moveTo>
                <a:lnTo>
                  <a:pt x="828560" y="72224"/>
                </a:lnTo>
                <a:lnTo>
                  <a:pt x="828560" y="50431"/>
                </a:lnTo>
                <a:lnTo>
                  <a:pt x="823112" y="50431"/>
                </a:lnTo>
                <a:lnTo>
                  <a:pt x="823112" y="70688"/>
                </a:lnTo>
                <a:lnTo>
                  <a:pt x="807066" y="61328"/>
                </a:lnTo>
                <a:lnTo>
                  <a:pt x="788386" y="72224"/>
                </a:lnTo>
                <a:close/>
              </a:path>
              <a:path w="850265" h="123189">
                <a:moveTo>
                  <a:pt x="732307" y="12153"/>
                </a:moveTo>
                <a:lnTo>
                  <a:pt x="734123" y="18859"/>
                </a:lnTo>
                <a:lnTo>
                  <a:pt x="739292" y="21793"/>
                </a:lnTo>
                <a:lnTo>
                  <a:pt x="788386" y="50431"/>
                </a:lnTo>
                <a:lnTo>
                  <a:pt x="828560" y="50431"/>
                </a:lnTo>
                <a:lnTo>
                  <a:pt x="828560" y="48717"/>
                </a:lnTo>
                <a:lnTo>
                  <a:pt x="750189" y="3073"/>
                </a:lnTo>
                <a:lnTo>
                  <a:pt x="745020" y="0"/>
                </a:lnTo>
                <a:lnTo>
                  <a:pt x="738314" y="1676"/>
                </a:lnTo>
                <a:lnTo>
                  <a:pt x="735380" y="6984"/>
                </a:lnTo>
                <a:lnTo>
                  <a:pt x="732307" y="12153"/>
                </a:lnTo>
                <a:close/>
              </a:path>
              <a:path w="850265" h="123189">
                <a:moveTo>
                  <a:pt x="807066" y="61328"/>
                </a:moveTo>
                <a:lnTo>
                  <a:pt x="823112" y="70688"/>
                </a:lnTo>
                <a:lnTo>
                  <a:pt x="823112" y="51968"/>
                </a:lnTo>
                <a:lnTo>
                  <a:pt x="807066" y="61328"/>
                </a:lnTo>
                <a:close/>
              </a:path>
              <a:path w="850265" h="123189">
                <a:moveTo>
                  <a:pt x="788386" y="50431"/>
                </a:moveTo>
                <a:lnTo>
                  <a:pt x="807066" y="61328"/>
                </a:lnTo>
                <a:lnTo>
                  <a:pt x="823112" y="51968"/>
                </a:lnTo>
                <a:lnTo>
                  <a:pt x="823112" y="50431"/>
                </a:lnTo>
                <a:lnTo>
                  <a:pt x="788386" y="50431"/>
                </a:lnTo>
                <a:close/>
              </a:path>
              <a:path w="850265" h="123189">
                <a:moveTo>
                  <a:pt x="0" y="50431"/>
                </a:moveTo>
                <a:lnTo>
                  <a:pt x="0" y="72224"/>
                </a:lnTo>
                <a:lnTo>
                  <a:pt x="788386" y="72224"/>
                </a:lnTo>
                <a:lnTo>
                  <a:pt x="807066" y="61328"/>
                </a:lnTo>
                <a:lnTo>
                  <a:pt x="788386" y="50431"/>
                </a:lnTo>
                <a:lnTo>
                  <a:pt x="0" y="50431"/>
                </a:lnTo>
                <a:close/>
              </a:path>
            </a:pathLst>
          </a:custGeom>
          <a:solidFill>
            <a:srgbClr val="44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5204" y="2194712"/>
            <a:ext cx="10023475" cy="4982845"/>
            <a:chOff x="35204" y="2194712"/>
            <a:chExt cx="10023475" cy="49828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04" y="2194712"/>
              <a:ext cx="4891735" cy="30795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841" y="2419350"/>
              <a:ext cx="4224528" cy="24123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4812" y="2414320"/>
              <a:ext cx="4234815" cy="2422525"/>
            </a:xfrm>
            <a:custGeom>
              <a:avLst/>
              <a:gdLst/>
              <a:ahLst/>
              <a:cxnLst/>
              <a:rect l="l" t="t" r="r" b="b"/>
              <a:pathLst>
                <a:path w="4234815" h="2422525">
                  <a:moveTo>
                    <a:pt x="0" y="2422398"/>
                  </a:moveTo>
                  <a:lnTo>
                    <a:pt x="4234586" y="2422398"/>
                  </a:lnTo>
                  <a:lnTo>
                    <a:pt x="4234586" y="0"/>
                  </a:lnTo>
                  <a:lnTo>
                    <a:pt x="0" y="0"/>
                  </a:lnTo>
                  <a:lnTo>
                    <a:pt x="0" y="2422398"/>
                  </a:lnTo>
                  <a:close/>
                </a:path>
              </a:pathLst>
            </a:custGeom>
            <a:ln w="1005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9004" y="3145231"/>
              <a:ext cx="4891735" cy="308122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3641" y="3369868"/>
              <a:ext cx="4224528" cy="241401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918612" y="3364839"/>
              <a:ext cx="4234815" cy="2424430"/>
            </a:xfrm>
            <a:custGeom>
              <a:avLst/>
              <a:gdLst/>
              <a:ahLst/>
              <a:cxnLst/>
              <a:rect l="l" t="t" r="r" b="b"/>
              <a:pathLst>
                <a:path w="4234815" h="2424429">
                  <a:moveTo>
                    <a:pt x="0" y="2424074"/>
                  </a:moveTo>
                  <a:lnTo>
                    <a:pt x="4234586" y="2424074"/>
                  </a:lnTo>
                  <a:lnTo>
                    <a:pt x="4234586" y="0"/>
                  </a:lnTo>
                  <a:lnTo>
                    <a:pt x="0" y="0"/>
                  </a:lnTo>
                  <a:lnTo>
                    <a:pt x="0" y="2424074"/>
                  </a:lnTo>
                  <a:close/>
                </a:path>
              </a:pathLst>
            </a:custGeom>
            <a:ln w="1005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2803" y="4095750"/>
              <a:ext cx="4695596" cy="30812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87441" y="4320387"/>
              <a:ext cx="4224528" cy="241401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82411" y="4315358"/>
              <a:ext cx="4234815" cy="2424430"/>
            </a:xfrm>
            <a:custGeom>
              <a:avLst/>
              <a:gdLst/>
              <a:ahLst/>
              <a:cxnLst/>
              <a:rect l="l" t="t" r="r" b="b"/>
              <a:pathLst>
                <a:path w="4234815" h="2424429">
                  <a:moveTo>
                    <a:pt x="0" y="2424074"/>
                  </a:moveTo>
                  <a:lnTo>
                    <a:pt x="4234586" y="2424074"/>
                  </a:lnTo>
                  <a:lnTo>
                    <a:pt x="4234586" y="0"/>
                  </a:lnTo>
                  <a:lnTo>
                    <a:pt x="0" y="0"/>
                  </a:lnTo>
                  <a:lnTo>
                    <a:pt x="0" y="2424074"/>
                  </a:lnTo>
                  <a:close/>
                </a:path>
              </a:pathLst>
            </a:custGeom>
            <a:ln w="1005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488" y="279996"/>
            <a:ext cx="384873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-20" dirty="0">
                <a:solidFill>
                  <a:srgbClr val="139CEB"/>
                </a:solidFill>
                <a:latin typeface="Arial"/>
                <a:cs typeface="Arial"/>
              </a:rPr>
              <a:t>Business</a:t>
            </a:r>
            <a:r>
              <a:rPr sz="3950" b="1" spc="-195" dirty="0">
                <a:solidFill>
                  <a:srgbClr val="139CEB"/>
                </a:solidFill>
                <a:latin typeface="Arial"/>
                <a:cs typeface="Arial"/>
              </a:rPr>
              <a:t> </a:t>
            </a:r>
            <a:r>
              <a:rPr sz="3950" b="1" spc="-10" dirty="0">
                <a:solidFill>
                  <a:srgbClr val="139CEB"/>
                </a:solidFill>
                <a:latin typeface="Arial"/>
                <a:cs typeface="Arial"/>
              </a:rPr>
              <a:t>Model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7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4874" y="1689793"/>
            <a:ext cx="789114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We</a:t>
            </a:r>
            <a:r>
              <a:rPr sz="285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take</a:t>
            </a:r>
            <a:r>
              <a:rPr sz="285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2850" spc="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10%</a:t>
            </a:r>
            <a:r>
              <a:rPr sz="285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commission</a:t>
            </a:r>
            <a:r>
              <a:rPr sz="2850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on</a:t>
            </a:r>
            <a:r>
              <a:rPr sz="2850" spc="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7E7E7E"/>
                </a:solidFill>
                <a:latin typeface="Arial"/>
                <a:cs typeface="Arial"/>
              </a:rPr>
              <a:t>each</a:t>
            </a:r>
            <a:r>
              <a:rPr sz="285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7E7E7E"/>
                </a:solidFill>
                <a:latin typeface="Arial"/>
                <a:cs typeface="Arial"/>
              </a:rPr>
              <a:t>transaction.</a:t>
            </a:r>
            <a:endParaRPr sz="2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5179" y="4973273"/>
            <a:ext cx="1783714" cy="77152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200" b="1" dirty="0">
                <a:solidFill>
                  <a:srgbClr val="444849"/>
                </a:solidFill>
                <a:latin typeface="Carlito"/>
                <a:cs typeface="Carlito"/>
              </a:rPr>
              <a:t>TRIPS</a:t>
            </a:r>
            <a:r>
              <a:rPr sz="2200" b="1" spc="-1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W/AB&amp;B</a:t>
            </a:r>
            <a:endParaRPr sz="2200">
              <a:latin typeface="Carlito"/>
              <a:cs typeface="Carlito"/>
            </a:endParaRPr>
          </a:p>
          <a:p>
            <a:pPr marL="71120">
              <a:lnSpc>
                <a:spcPct val="100000"/>
              </a:lnSpc>
              <a:spcBef>
                <a:spcPts val="434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Share</a:t>
            </a:r>
            <a:r>
              <a:rPr sz="1950" spc="1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of</a:t>
            </a:r>
            <a:r>
              <a:rPr sz="1950" spc="3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Market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45280" y="5029936"/>
            <a:ext cx="2175510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2200" b="1" spc="-35" dirty="0">
                <a:solidFill>
                  <a:srgbClr val="444849"/>
                </a:solidFill>
                <a:latin typeface="Carlito"/>
                <a:cs typeface="Carlito"/>
              </a:rPr>
              <a:t>AVG</a:t>
            </a:r>
            <a:r>
              <a:rPr sz="2200" b="1" spc="-75" dirty="0">
                <a:solidFill>
                  <a:srgbClr val="444849"/>
                </a:solidFill>
                <a:latin typeface="Carlito"/>
                <a:cs typeface="Carlito"/>
              </a:rPr>
              <a:t> </a:t>
            </a:r>
            <a:r>
              <a:rPr sz="2200" b="1" spc="-25" dirty="0">
                <a:solidFill>
                  <a:srgbClr val="444849"/>
                </a:solidFill>
                <a:latin typeface="Carlito"/>
                <a:cs typeface="Carlito"/>
              </a:rPr>
              <a:t>FEE</a:t>
            </a:r>
            <a:endParaRPr sz="22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$70/night</a:t>
            </a:r>
            <a:r>
              <a:rPr sz="1950" spc="4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@</a:t>
            </a:r>
            <a:r>
              <a:rPr sz="1950" spc="4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3</a:t>
            </a:r>
            <a:r>
              <a:rPr sz="1950" spc="3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nights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7937" y="5029936"/>
            <a:ext cx="1125220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REVENUE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2008-</a:t>
            </a:r>
            <a:r>
              <a:rPr sz="1950" spc="-20" dirty="0">
                <a:solidFill>
                  <a:srgbClr val="7E7E7E"/>
                </a:solidFill>
                <a:latin typeface="Carlito"/>
                <a:cs typeface="Carlito"/>
              </a:rPr>
              <a:t>2011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7791" y="2932328"/>
            <a:ext cx="1842770" cy="1842770"/>
          </a:xfrm>
          <a:custGeom>
            <a:avLst/>
            <a:gdLst/>
            <a:ahLst/>
            <a:cxnLst/>
            <a:rect l="l" t="t" r="r" b="b"/>
            <a:pathLst>
              <a:path w="1842770" h="1842770">
                <a:moveTo>
                  <a:pt x="0" y="921181"/>
                </a:moveTo>
                <a:lnTo>
                  <a:pt x="1198" y="968588"/>
                </a:lnTo>
                <a:lnTo>
                  <a:pt x="4755" y="1015372"/>
                </a:lnTo>
                <a:lnTo>
                  <a:pt x="10613" y="1061476"/>
                </a:lnTo>
                <a:lnTo>
                  <a:pt x="18714" y="1106841"/>
                </a:lnTo>
                <a:lnTo>
                  <a:pt x="29000" y="1151410"/>
                </a:lnTo>
                <a:lnTo>
                  <a:pt x="41413" y="1195125"/>
                </a:lnTo>
                <a:lnTo>
                  <a:pt x="55896" y="1237928"/>
                </a:lnTo>
                <a:lnTo>
                  <a:pt x="72390" y="1279761"/>
                </a:lnTo>
                <a:lnTo>
                  <a:pt x="90837" y="1320566"/>
                </a:lnTo>
                <a:lnTo>
                  <a:pt x="111180" y="1360286"/>
                </a:lnTo>
                <a:lnTo>
                  <a:pt x="133360" y="1398862"/>
                </a:lnTo>
                <a:lnTo>
                  <a:pt x="157321" y="1436237"/>
                </a:lnTo>
                <a:lnTo>
                  <a:pt x="183004" y="1472353"/>
                </a:lnTo>
                <a:lnTo>
                  <a:pt x="210350" y="1507152"/>
                </a:lnTo>
                <a:lnTo>
                  <a:pt x="239303" y="1540576"/>
                </a:lnTo>
                <a:lnTo>
                  <a:pt x="269805" y="1572567"/>
                </a:lnTo>
                <a:lnTo>
                  <a:pt x="301797" y="1603068"/>
                </a:lnTo>
                <a:lnTo>
                  <a:pt x="335221" y="1632021"/>
                </a:lnTo>
                <a:lnTo>
                  <a:pt x="370020" y="1659367"/>
                </a:lnTo>
                <a:lnTo>
                  <a:pt x="406137" y="1685048"/>
                </a:lnTo>
                <a:lnTo>
                  <a:pt x="443512" y="1709008"/>
                </a:lnTo>
                <a:lnTo>
                  <a:pt x="482088" y="1731188"/>
                </a:lnTo>
                <a:lnTo>
                  <a:pt x="521808" y="1751530"/>
                </a:lnTo>
                <a:lnTo>
                  <a:pt x="562613" y="1769977"/>
                </a:lnTo>
                <a:lnTo>
                  <a:pt x="604445" y="1786470"/>
                </a:lnTo>
                <a:lnTo>
                  <a:pt x="647247" y="1800951"/>
                </a:lnTo>
                <a:lnTo>
                  <a:pt x="690961" y="1813364"/>
                </a:lnTo>
                <a:lnTo>
                  <a:pt x="735529" y="1823649"/>
                </a:lnTo>
                <a:lnTo>
                  <a:pt x="780893" y="1831750"/>
                </a:lnTo>
                <a:lnTo>
                  <a:pt x="826995" y="1837608"/>
                </a:lnTo>
                <a:lnTo>
                  <a:pt x="873777" y="1841165"/>
                </a:lnTo>
                <a:lnTo>
                  <a:pt x="921181" y="1842363"/>
                </a:lnTo>
                <a:lnTo>
                  <a:pt x="968588" y="1841165"/>
                </a:lnTo>
                <a:lnTo>
                  <a:pt x="1015372" y="1837608"/>
                </a:lnTo>
                <a:lnTo>
                  <a:pt x="1061476" y="1831750"/>
                </a:lnTo>
                <a:lnTo>
                  <a:pt x="1106841" y="1823649"/>
                </a:lnTo>
                <a:lnTo>
                  <a:pt x="1151410" y="1813364"/>
                </a:lnTo>
                <a:lnTo>
                  <a:pt x="1195125" y="1800951"/>
                </a:lnTo>
                <a:lnTo>
                  <a:pt x="1237928" y="1786470"/>
                </a:lnTo>
                <a:lnTo>
                  <a:pt x="1279761" y="1769977"/>
                </a:lnTo>
                <a:lnTo>
                  <a:pt x="1320566" y="1751530"/>
                </a:lnTo>
                <a:lnTo>
                  <a:pt x="1360286" y="1731188"/>
                </a:lnTo>
                <a:lnTo>
                  <a:pt x="1398862" y="1709008"/>
                </a:lnTo>
                <a:lnTo>
                  <a:pt x="1436237" y="1685048"/>
                </a:lnTo>
                <a:lnTo>
                  <a:pt x="1472353" y="1659367"/>
                </a:lnTo>
                <a:lnTo>
                  <a:pt x="1507152" y="1632021"/>
                </a:lnTo>
                <a:lnTo>
                  <a:pt x="1540576" y="1603068"/>
                </a:lnTo>
                <a:lnTo>
                  <a:pt x="1572567" y="1572567"/>
                </a:lnTo>
                <a:lnTo>
                  <a:pt x="1603068" y="1540576"/>
                </a:lnTo>
                <a:lnTo>
                  <a:pt x="1632021" y="1507152"/>
                </a:lnTo>
                <a:lnTo>
                  <a:pt x="1659367" y="1472353"/>
                </a:lnTo>
                <a:lnTo>
                  <a:pt x="1685048" y="1436237"/>
                </a:lnTo>
                <a:lnTo>
                  <a:pt x="1709008" y="1398862"/>
                </a:lnTo>
                <a:lnTo>
                  <a:pt x="1731188" y="1360286"/>
                </a:lnTo>
                <a:lnTo>
                  <a:pt x="1751530" y="1320566"/>
                </a:lnTo>
                <a:lnTo>
                  <a:pt x="1769977" y="1279761"/>
                </a:lnTo>
                <a:lnTo>
                  <a:pt x="1786470" y="1237928"/>
                </a:lnTo>
                <a:lnTo>
                  <a:pt x="1800951" y="1195125"/>
                </a:lnTo>
                <a:lnTo>
                  <a:pt x="1813364" y="1151410"/>
                </a:lnTo>
                <a:lnTo>
                  <a:pt x="1823649" y="1106841"/>
                </a:lnTo>
                <a:lnTo>
                  <a:pt x="1831750" y="1061476"/>
                </a:lnTo>
                <a:lnTo>
                  <a:pt x="1837608" y="1015372"/>
                </a:lnTo>
                <a:lnTo>
                  <a:pt x="1841165" y="968588"/>
                </a:lnTo>
                <a:lnTo>
                  <a:pt x="1842363" y="921181"/>
                </a:lnTo>
                <a:lnTo>
                  <a:pt x="1841165" y="873775"/>
                </a:lnTo>
                <a:lnTo>
                  <a:pt x="1837608" y="826990"/>
                </a:lnTo>
                <a:lnTo>
                  <a:pt x="1831750" y="780887"/>
                </a:lnTo>
                <a:lnTo>
                  <a:pt x="1823649" y="735522"/>
                </a:lnTo>
                <a:lnTo>
                  <a:pt x="1813364" y="690953"/>
                </a:lnTo>
                <a:lnTo>
                  <a:pt x="1800951" y="647238"/>
                </a:lnTo>
                <a:lnTo>
                  <a:pt x="1786470" y="604435"/>
                </a:lnTo>
                <a:lnTo>
                  <a:pt x="1769977" y="562602"/>
                </a:lnTo>
                <a:lnTo>
                  <a:pt x="1751530" y="521797"/>
                </a:lnTo>
                <a:lnTo>
                  <a:pt x="1731188" y="482077"/>
                </a:lnTo>
                <a:lnTo>
                  <a:pt x="1709008" y="443500"/>
                </a:lnTo>
                <a:lnTo>
                  <a:pt x="1685048" y="406125"/>
                </a:lnTo>
                <a:lnTo>
                  <a:pt x="1659367" y="370009"/>
                </a:lnTo>
                <a:lnTo>
                  <a:pt x="1632021" y="335211"/>
                </a:lnTo>
                <a:lnTo>
                  <a:pt x="1603068" y="301786"/>
                </a:lnTo>
                <a:lnTo>
                  <a:pt x="1572567" y="269795"/>
                </a:lnTo>
                <a:lnTo>
                  <a:pt x="1540576" y="239294"/>
                </a:lnTo>
                <a:lnTo>
                  <a:pt x="1507152" y="210342"/>
                </a:lnTo>
                <a:lnTo>
                  <a:pt x="1472353" y="182996"/>
                </a:lnTo>
                <a:lnTo>
                  <a:pt x="1436237" y="157314"/>
                </a:lnTo>
                <a:lnTo>
                  <a:pt x="1398862" y="133354"/>
                </a:lnTo>
                <a:lnTo>
                  <a:pt x="1360286" y="111175"/>
                </a:lnTo>
                <a:lnTo>
                  <a:pt x="1320566" y="90832"/>
                </a:lnTo>
                <a:lnTo>
                  <a:pt x="1279761" y="72386"/>
                </a:lnTo>
                <a:lnTo>
                  <a:pt x="1237928" y="55893"/>
                </a:lnTo>
                <a:lnTo>
                  <a:pt x="1195125" y="41411"/>
                </a:lnTo>
                <a:lnTo>
                  <a:pt x="1151410" y="28999"/>
                </a:lnTo>
                <a:lnTo>
                  <a:pt x="1106841" y="18713"/>
                </a:lnTo>
                <a:lnTo>
                  <a:pt x="1061476" y="10613"/>
                </a:lnTo>
                <a:lnTo>
                  <a:pt x="1015372" y="4755"/>
                </a:lnTo>
                <a:lnTo>
                  <a:pt x="968588" y="1198"/>
                </a:lnTo>
                <a:lnTo>
                  <a:pt x="921181" y="0"/>
                </a:lnTo>
                <a:lnTo>
                  <a:pt x="873777" y="1198"/>
                </a:lnTo>
                <a:lnTo>
                  <a:pt x="826995" y="4755"/>
                </a:lnTo>
                <a:lnTo>
                  <a:pt x="780893" y="10613"/>
                </a:lnTo>
                <a:lnTo>
                  <a:pt x="735529" y="18713"/>
                </a:lnTo>
                <a:lnTo>
                  <a:pt x="690961" y="28999"/>
                </a:lnTo>
                <a:lnTo>
                  <a:pt x="647247" y="41411"/>
                </a:lnTo>
                <a:lnTo>
                  <a:pt x="604445" y="55893"/>
                </a:lnTo>
                <a:lnTo>
                  <a:pt x="562613" y="72386"/>
                </a:lnTo>
                <a:lnTo>
                  <a:pt x="521808" y="90832"/>
                </a:lnTo>
                <a:lnTo>
                  <a:pt x="482088" y="111175"/>
                </a:lnTo>
                <a:lnTo>
                  <a:pt x="443512" y="133354"/>
                </a:lnTo>
                <a:lnTo>
                  <a:pt x="406137" y="157314"/>
                </a:lnTo>
                <a:lnTo>
                  <a:pt x="370020" y="182996"/>
                </a:lnTo>
                <a:lnTo>
                  <a:pt x="335221" y="210342"/>
                </a:lnTo>
                <a:lnTo>
                  <a:pt x="301797" y="239294"/>
                </a:lnTo>
                <a:lnTo>
                  <a:pt x="269805" y="269795"/>
                </a:lnTo>
                <a:lnTo>
                  <a:pt x="239303" y="301786"/>
                </a:lnTo>
                <a:lnTo>
                  <a:pt x="210350" y="335211"/>
                </a:lnTo>
                <a:lnTo>
                  <a:pt x="183004" y="370009"/>
                </a:lnTo>
                <a:lnTo>
                  <a:pt x="157321" y="406125"/>
                </a:lnTo>
                <a:lnTo>
                  <a:pt x="133360" y="443500"/>
                </a:lnTo>
                <a:lnTo>
                  <a:pt x="111180" y="482077"/>
                </a:lnTo>
                <a:lnTo>
                  <a:pt x="90837" y="521797"/>
                </a:lnTo>
                <a:lnTo>
                  <a:pt x="72389" y="562602"/>
                </a:lnTo>
                <a:lnTo>
                  <a:pt x="55896" y="604435"/>
                </a:lnTo>
                <a:lnTo>
                  <a:pt x="41413" y="647238"/>
                </a:lnTo>
                <a:lnTo>
                  <a:pt x="29000" y="690953"/>
                </a:lnTo>
                <a:lnTo>
                  <a:pt x="18714" y="735522"/>
                </a:lnTo>
                <a:lnTo>
                  <a:pt x="10613" y="780887"/>
                </a:lnTo>
                <a:lnTo>
                  <a:pt x="4755" y="826990"/>
                </a:lnTo>
                <a:lnTo>
                  <a:pt x="1198" y="873775"/>
                </a:lnTo>
                <a:lnTo>
                  <a:pt x="0" y="921181"/>
                </a:lnTo>
                <a:close/>
              </a:path>
            </a:pathLst>
          </a:custGeom>
          <a:solidFill>
            <a:srgbClr val="139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56421" y="3581107"/>
            <a:ext cx="1064260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b="1" spc="-10" dirty="0">
                <a:solidFill>
                  <a:srgbClr val="FFFFFF"/>
                </a:solidFill>
                <a:latin typeface="Carlito"/>
                <a:cs typeface="Carlito"/>
              </a:rPr>
              <a:t>10.6M</a:t>
            </a:r>
            <a:endParaRPr sz="305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9366" y="3390082"/>
            <a:ext cx="1046480" cy="830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250" b="1" spc="-25" dirty="0">
                <a:solidFill>
                  <a:srgbClr val="139CEB"/>
                </a:solidFill>
                <a:latin typeface="Carlito"/>
                <a:cs typeface="Carlito"/>
              </a:rPr>
              <a:t>$20</a:t>
            </a:r>
            <a:endParaRPr sz="525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2352" y="3400419"/>
            <a:ext cx="1972945" cy="830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250" b="1" spc="-10" dirty="0">
                <a:solidFill>
                  <a:srgbClr val="139CEB"/>
                </a:solidFill>
                <a:latin typeface="Carlito"/>
                <a:cs typeface="Carlito"/>
              </a:rPr>
              <a:t>$200M</a:t>
            </a:r>
            <a:endParaRPr sz="5250">
              <a:latin typeface="Carlito"/>
              <a:cs typeface="Carli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62452" y="3837444"/>
            <a:ext cx="1341755" cy="123189"/>
          </a:xfrm>
          <a:custGeom>
            <a:avLst/>
            <a:gdLst/>
            <a:ahLst/>
            <a:cxnLst/>
            <a:rect l="l" t="t" r="r" b="b"/>
            <a:pathLst>
              <a:path w="1341754" h="123189">
                <a:moveTo>
                  <a:pt x="1223632" y="110502"/>
                </a:moveTo>
                <a:lnTo>
                  <a:pt x="1226705" y="115671"/>
                </a:lnTo>
                <a:lnTo>
                  <a:pt x="1229779" y="120980"/>
                </a:lnTo>
                <a:lnTo>
                  <a:pt x="1236344" y="122656"/>
                </a:lnTo>
                <a:lnTo>
                  <a:pt x="1241653" y="119583"/>
                </a:lnTo>
                <a:lnTo>
                  <a:pt x="1341539" y="61328"/>
                </a:lnTo>
                <a:lnTo>
                  <a:pt x="1319885" y="48699"/>
                </a:lnTo>
                <a:lnTo>
                  <a:pt x="1319885" y="72224"/>
                </a:lnTo>
                <a:lnTo>
                  <a:pt x="1279711" y="72224"/>
                </a:lnTo>
                <a:lnTo>
                  <a:pt x="1230617" y="100863"/>
                </a:lnTo>
                <a:lnTo>
                  <a:pt x="1225448" y="103797"/>
                </a:lnTo>
                <a:lnTo>
                  <a:pt x="1223632" y="110502"/>
                </a:lnTo>
                <a:close/>
              </a:path>
              <a:path w="1341754" h="123189">
                <a:moveTo>
                  <a:pt x="1279711" y="72224"/>
                </a:moveTo>
                <a:lnTo>
                  <a:pt x="1319885" y="72224"/>
                </a:lnTo>
                <a:lnTo>
                  <a:pt x="1319885" y="50431"/>
                </a:lnTo>
                <a:lnTo>
                  <a:pt x="1314437" y="50431"/>
                </a:lnTo>
                <a:lnTo>
                  <a:pt x="1314437" y="70688"/>
                </a:lnTo>
                <a:lnTo>
                  <a:pt x="1298391" y="61328"/>
                </a:lnTo>
                <a:lnTo>
                  <a:pt x="1279711" y="72224"/>
                </a:lnTo>
                <a:close/>
              </a:path>
              <a:path w="1341754" h="123189">
                <a:moveTo>
                  <a:pt x="1223632" y="12153"/>
                </a:moveTo>
                <a:lnTo>
                  <a:pt x="1225448" y="18859"/>
                </a:lnTo>
                <a:lnTo>
                  <a:pt x="1230617" y="21793"/>
                </a:lnTo>
                <a:lnTo>
                  <a:pt x="1279711" y="50431"/>
                </a:lnTo>
                <a:lnTo>
                  <a:pt x="1319885" y="50431"/>
                </a:lnTo>
                <a:lnTo>
                  <a:pt x="1319885" y="48699"/>
                </a:lnTo>
                <a:lnTo>
                  <a:pt x="1241653" y="3073"/>
                </a:lnTo>
                <a:lnTo>
                  <a:pt x="1236344" y="0"/>
                </a:lnTo>
                <a:lnTo>
                  <a:pt x="1229779" y="1676"/>
                </a:lnTo>
                <a:lnTo>
                  <a:pt x="1226705" y="6985"/>
                </a:lnTo>
                <a:lnTo>
                  <a:pt x="1223632" y="12153"/>
                </a:lnTo>
                <a:close/>
              </a:path>
              <a:path w="1341754" h="123189">
                <a:moveTo>
                  <a:pt x="1298391" y="61328"/>
                </a:moveTo>
                <a:lnTo>
                  <a:pt x="1314437" y="70688"/>
                </a:lnTo>
                <a:lnTo>
                  <a:pt x="1314437" y="51968"/>
                </a:lnTo>
                <a:lnTo>
                  <a:pt x="1298391" y="61328"/>
                </a:lnTo>
                <a:close/>
              </a:path>
              <a:path w="1341754" h="123189">
                <a:moveTo>
                  <a:pt x="1279711" y="50431"/>
                </a:moveTo>
                <a:lnTo>
                  <a:pt x="1298391" y="61328"/>
                </a:lnTo>
                <a:lnTo>
                  <a:pt x="1314437" y="51968"/>
                </a:lnTo>
                <a:lnTo>
                  <a:pt x="1314437" y="50431"/>
                </a:lnTo>
                <a:lnTo>
                  <a:pt x="1279711" y="50431"/>
                </a:lnTo>
                <a:close/>
              </a:path>
              <a:path w="1341754" h="123189">
                <a:moveTo>
                  <a:pt x="0" y="50431"/>
                </a:moveTo>
                <a:lnTo>
                  <a:pt x="0" y="72224"/>
                </a:lnTo>
                <a:lnTo>
                  <a:pt x="1279711" y="72224"/>
                </a:lnTo>
                <a:lnTo>
                  <a:pt x="1298391" y="61328"/>
                </a:lnTo>
                <a:lnTo>
                  <a:pt x="1279711" y="50431"/>
                </a:lnTo>
                <a:lnTo>
                  <a:pt x="0" y="50431"/>
                </a:lnTo>
                <a:close/>
              </a:path>
            </a:pathLst>
          </a:custGeom>
          <a:solidFill>
            <a:srgbClr val="44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5860" y="3839121"/>
            <a:ext cx="1341755" cy="123189"/>
          </a:xfrm>
          <a:custGeom>
            <a:avLst/>
            <a:gdLst/>
            <a:ahLst/>
            <a:cxnLst/>
            <a:rect l="l" t="t" r="r" b="b"/>
            <a:pathLst>
              <a:path w="1341754" h="123189">
                <a:moveTo>
                  <a:pt x="1223632" y="110502"/>
                </a:moveTo>
                <a:lnTo>
                  <a:pt x="1226705" y="115671"/>
                </a:lnTo>
                <a:lnTo>
                  <a:pt x="1229779" y="120980"/>
                </a:lnTo>
                <a:lnTo>
                  <a:pt x="1236345" y="122656"/>
                </a:lnTo>
                <a:lnTo>
                  <a:pt x="1241653" y="119583"/>
                </a:lnTo>
                <a:lnTo>
                  <a:pt x="1341539" y="61328"/>
                </a:lnTo>
                <a:lnTo>
                  <a:pt x="1319885" y="48699"/>
                </a:lnTo>
                <a:lnTo>
                  <a:pt x="1319885" y="72224"/>
                </a:lnTo>
                <a:lnTo>
                  <a:pt x="1279711" y="72224"/>
                </a:lnTo>
                <a:lnTo>
                  <a:pt x="1230617" y="100863"/>
                </a:lnTo>
                <a:lnTo>
                  <a:pt x="1225448" y="103797"/>
                </a:lnTo>
                <a:lnTo>
                  <a:pt x="1223632" y="110502"/>
                </a:lnTo>
                <a:close/>
              </a:path>
              <a:path w="1341754" h="123189">
                <a:moveTo>
                  <a:pt x="1279711" y="72224"/>
                </a:moveTo>
                <a:lnTo>
                  <a:pt x="1319885" y="72224"/>
                </a:lnTo>
                <a:lnTo>
                  <a:pt x="1319885" y="50431"/>
                </a:lnTo>
                <a:lnTo>
                  <a:pt x="1314437" y="50431"/>
                </a:lnTo>
                <a:lnTo>
                  <a:pt x="1314437" y="70688"/>
                </a:lnTo>
                <a:lnTo>
                  <a:pt x="1298391" y="61328"/>
                </a:lnTo>
                <a:lnTo>
                  <a:pt x="1279711" y="72224"/>
                </a:lnTo>
                <a:close/>
              </a:path>
              <a:path w="1341754" h="123189">
                <a:moveTo>
                  <a:pt x="1223632" y="12153"/>
                </a:moveTo>
                <a:lnTo>
                  <a:pt x="1225448" y="18859"/>
                </a:lnTo>
                <a:lnTo>
                  <a:pt x="1230617" y="21793"/>
                </a:lnTo>
                <a:lnTo>
                  <a:pt x="1279711" y="50431"/>
                </a:lnTo>
                <a:lnTo>
                  <a:pt x="1319885" y="50431"/>
                </a:lnTo>
                <a:lnTo>
                  <a:pt x="1319885" y="48699"/>
                </a:lnTo>
                <a:lnTo>
                  <a:pt x="1241653" y="3073"/>
                </a:lnTo>
                <a:lnTo>
                  <a:pt x="1236345" y="0"/>
                </a:lnTo>
                <a:lnTo>
                  <a:pt x="1229779" y="1676"/>
                </a:lnTo>
                <a:lnTo>
                  <a:pt x="1226705" y="6985"/>
                </a:lnTo>
                <a:lnTo>
                  <a:pt x="1223632" y="12153"/>
                </a:lnTo>
                <a:close/>
              </a:path>
              <a:path w="1341754" h="123189">
                <a:moveTo>
                  <a:pt x="1298391" y="61328"/>
                </a:moveTo>
                <a:lnTo>
                  <a:pt x="1314437" y="70688"/>
                </a:lnTo>
                <a:lnTo>
                  <a:pt x="1314437" y="51968"/>
                </a:lnTo>
                <a:lnTo>
                  <a:pt x="1298391" y="61328"/>
                </a:lnTo>
                <a:close/>
              </a:path>
              <a:path w="1341754" h="123189">
                <a:moveTo>
                  <a:pt x="1279711" y="50431"/>
                </a:moveTo>
                <a:lnTo>
                  <a:pt x="1298391" y="61328"/>
                </a:lnTo>
                <a:lnTo>
                  <a:pt x="1314437" y="51968"/>
                </a:lnTo>
                <a:lnTo>
                  <a:pt x="1314437" y="50431"/>
                </a:lnTo>
                <a:lnTo>
                  <a:pt x="1279711" y="50431"/>
                </a:lnTo>
                <a:close/>
              </a:path>
              <a:path w="1341754" h="123189">
                <a:moveTo>
                  <a:pt x="0" y="50431"/>
                </a:moveTo>
                <a:lnTo>
                  <a:pt x="0" y="72224"/>
                </a:lnTo>
                <a:lnTo>
                  <a:pt x="1279711" y="72224"/>
                </a:lnTo>
                <a:lnTo>
                  <a:pt x="1298391" y="61328"/>
                </a:lnTo>
                <a:lnTo>
                  <a:pt x="1279711" y="50431"/>
                </a:lnTo>
                <a:lnTo>
                  <a:pt x="0" y="50431"/>
                </a:lnTo>
                <a:close/>
              </a:path>
            </a:pathLst>
          </a:custGeom>
          <a:solidFill>
            <a:srgbClr val="44484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60" dirty="0"/>
              <a:t>Market</a:t>
            </a:r>
            <a:r>
              <a:rPr spc="-114" dirty="0"/>
              <a:t> </a:t>
            </a:r>
            <a:r>
              <a:rPr spc="-10" dirty="0"/>
              <a:t>Adoption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8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749" y="1404777"/>
            <a:ext cx="2275205" cy="77152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EVENTS</a:t>
            </a:r>
            <a:endParaRPr sz="22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target events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 monthly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6080" y="1461439"/>
            <a:ext cx="2473960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PARTNERSHIPS</a:t>
            </a:r>
            <a:endParaRPr sz="22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cheap/alternative</a:t>
            </a:r>
            <a:r>
              <a:rPr sz="1950" spc="4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travel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0163" y="1461439"/>
            <a:ext cx="2078355" cy="664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200" b="1" spc="-10" dirty="0">
                <a:solidFill>
                  <a:srgbClr val="444849"/>
                </a:solidFill>
                <a:latin typeface="Carlito"/>
                <a:cs typeface="Carlito"/>
              </a:rPr>
              <a:t>CRAIGSLIST</a:t>
            </a:r>
            <a:endParaRPr sz="22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dual</a:t>
            </a:r>
            <a:r>
              <a:rPr sz="1950" spc="2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posting</a:t>
            </a:r>
            <a:r>
              <a:rPr sz="1950" spc="3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feature</a:t>
            </a:r>
            <a:endParaRPr sz="195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0133" y="2675153"/>
            <a:ext cx="2433320" cy="1703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52755">
              <a:lnSpc>
                <a:spcPct val="100000"/>
              </a:lnSpc>
              <a:spcBef>
                <a:spcPts val="105"/>
              </a:spcBef>
            </a:pPr>
            <a:r>
              <a:rPr sz="2200" spc="-10" dirty="0">
                <a:solidFill>
                  <a:srgbClr val="7E7E7E"/>
                </a:solidFill>
                <a:latin typeface="Carlito"/>
                <a:cs typeface="Carlito"/>
              </a:rPr>
              <a:t>Octoberfest</a:t>
            </a:r>
            <a:r>
              <a:rPr sz="2200" spc="-5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2200" spc="-20" dirty="0">
                <a:solidFill>
                  <a:srgbClr val="7E7E7E"/>
                </a:solidFill>
                <a:latin typeface="Carlito"/>
                <a:cs typeface="Carlito"/>
              </a:rPr>
              <a:t>(6M) </a:t>
            </a:r>
            <a:r>
              <a:rPr sz="2200" dirty="0">
                <a:solidFill>
                  <a:srgbClr val="7E7E7E"/>
                </a:solidFill>
                <a:latin typeface="Carlito"/>
                <a:cs typeface="Carlito"/>
              </a:rPr>
              <a:t>Cebit</a:t>
            </a:r>
            <a:r>
              <a:rPr sz="2200" spc="-1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2200" spc="-10" dirty="0">
                <a:solidFill>
                  <a:srgbClr val="7E7E7E"/>
                </a:solidFill>
                <a:latin typeface="Carlito"/>
                <a:cs typeface="Carlito"/>
              </a:rPr>
              <a:t>(700,000)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7E7E7E"/>
                </a:solidFill>
                <a:latin typeface="Carlito"/>
                <a:cs typeface="Carlito"/>
              </a:rPr>
              <a:t>Summerfest</a:t>
            </a:r>
            <a:r>
              <a:rPr sz="2200" spc="-12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2200" spc="-20" dirty="0">
                <a:solidFill>
                  <a:srgbClr val="7E7E7E"/>
                </a:solidFill>
                <a:latin typeface="Carlito"/>
                <a:cs typeface="Carlito"/>
              </a:rPr>
              <a:t>(1M)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solidFill>
                  <a:srgbClr val="7E7E7E"/>
                </a:solidFill>
                <a:latin typeface="Carlito"/>
                <a:cs typeface="Carlito"/>
              </a:rPr>
              <a:t>Eurocup(3M+)</a:t>
            </a:r>
            <a:endParaRPr sz="22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7E7E7E"/>
                </a:solidFill>
                <a:latin typeface="Carlito"/>
                <a:cs typeface="Carlito"/>
              </a:rPr>
              <a:t>Mardi</a:t>
            </a:r>
            <a:r>
              <a:rPr sz="2200" spc="-5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2200" dirty="0">
                <a:solidFill>
                  <a:srgbClr val="7E7E7E"/>
                </a:solidFill>
                <a:latin typeface="Carlito"/>
                <a:cs typeface="Carlito"/>
              </a:rPr>
              <a:t>Gras</a:t>
            </a:r>
            <a:r>
              <a:rPr sz="2200" spc="-3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2200" spc="-10" dirty="0">
                <a:solidFill>
                  <a:srgbClr val="7E7E7E"/>
                </a:solidFill>
                <a:latin typeface="Carlito"/>
                <a:cs typeface="Carlito"/>
              </a:rPr>
              <a:t>(800,000)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634" y="4801946"/>
            <a:ext cx="1891664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with</a:t>
            </a:r>
            <a:r>
              <a:rPr sz="1950" spc="1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listing</a:t>
            </a:r>
            <a:r>
              <a:rPr sz="1950" spc="25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widget</a:t>
            </a:r>
            <a:endParaRPr sz="1950">
              <a:latin typeface="Carlito"/>
              <a:cs typeface="Carlito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2267" y="2655722"/>
            <a:ext cx="1818894" cy="73091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65605" y="4042778"/>
            <a:ext cx="1438698" cy="7296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2734" y="5185409"/>
            <a:ext cx="1676400" cy="12573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5355" y="5185409"/>
            <a:ext cx="2477770" cy="1478915"/>
          </a:xfrm>
          <a:prstGeom prst="rect">
            <a:avLst/>
          </a:prstGeom>
          <a:solidFill>
            <a:srgbClr val="D9D9D9"/>
          </a:solidFill>
          <a:ln w="10058">
            <a:solidFill>
              <a:srgbClr val="BEBEB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imes New Roman"/>
              <a:cs typeface="Times New Roman"/>
            </a:endParaRPr>
          </a:p>
          <a:p>
            <a:pPr marL="280035">
              <a:lnSpc>
                <a:spcPct val="100000"/>
              </a:lnSpc>
              <a:spcBef>
                <a:spcPts val="5"/>
              </a:spcBef>
            </a:pPr>
            <a:r>
              <a:rPr sz="1950" dirty="0">
                <a:solidFill>
                  <a:srgbClr val="7E7E7E"/>
                </a:solidFill>
                <a:latin typeface="Carlito"/>
                <a:cs typeface="Carlito"/>
              </a:rPr>
              <a:t>Widget</a:t>
            </a:r>
            <a:r>
              <a:rPr sz="1950" spc="40" dirty="0">
                <a:solidFill>
                  <a:srgbClr val="7E7E7E"/>
                </a:solidFill>
                <a:latin typeface="Carlito"/>
                <a:cs typeface="Carlito"/>
              </a:rPr>
              <a:t> </a:t>
            </a: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screenshot</a:t>
            </a:r>
            <a:endParaRPr sz="1950">
              <a:latin typeface="Carlito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65975" y="2650642"/>
            <a:ext cx="2487930" cy="1487170"/>
            <a:chOff x="7065975" y="2650642"/>
            <a:chExt cx="2487930" cy="1487170"/>
          </a:xfrm>
        </p:grpSpPr>
        <p:sp>
          <p:nvSpPr>
            <p:cNvPr id="14" name="object 14"/>
            <p:cNvSpPr/>
            <p:nvPr/>
          </p:nvSpPr>
          <p:spPr>
            <a:xfrm>
              <a:off x="7071055" y="2655722"/>
              <a:ext cx="2477770" cy="1477010"/>
            </a:xfrm>
            <a:custGeom>
              <a:avLst/>
              <a:gdLst/>
              <a:ahLst/>
              <a:cxnLst/>
              <a:rect l="l" t="t" r="r" b="b"/>
              <a:pathLst>
                <a:path w="2477770" h="1477010">
                  <a:moveTo>
                    <a:pt x="0" y="0"/>
                  </a:moveTo>
                  <a:lnTo>
                    <a:pt x="0" y="1476908"/>
                  </a:lnTo>
                  <a:lnTo>
                    <a:pt x="2477719" y="1476908"/>
                  </a:lnTo>
                  <a:lnTo>
                    <a:pt x="24777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71055" y="2655722"/>
              <a:ext cx="2477770" cy="1477010"/>
            </a:xfrm>
            <a:custGeom>
              <a:avLst/>
              <a:gdLst/>
              <a:ahLst/>
              <a:cxnLst/>
              <a:rect l="l" t="t" r="r" b="b"/>
              <a:pathLst>
                <a:path w="2477770" h="1477010">
                  <a:moveTo>
                    <a:pt x="0" y="1476908"/>
                  </a:moveTo>
                  <a:lnTo>
                    <a:pt x="2477719" y="1476908"/>
                  </a:lnTo>
                  <a:lnTo>
                    <a:pt x="2477719" y="0"/>
                  </a:lnTo>
                  <a:lnTo>
                    <a:pt x="0" y="0"/>
                  </a:lnTo>
                  <a:lnTo>
                    <a:pt x="0" y="1476908"/>
                  </a:lnTo>
                  <a:close/>
                </a:path>
              </a:pathLst>
            </a:custGeom>
            <a:ln w="1005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37576" y="3063798"/>
            <a:ext cx="1147445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11454">
              <a:lnSpc>
                <a:spcPct val="101499"/>
              </a:lnSpc>
              <a:spcBef>
                <a:spcPts val="95"/>
              </a:spcBef>
            </a:pP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AirBnB screenshot</a:t>
            </a:r>
            <a:endParaRPr sz="195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065975" y="5180329"/>
            <a:ext cx="2487930" cy="1489075"/>
            <a:chOff x="7065975" y="5180329"/>
            <a:chExt cx="2487930" cy="1489075"/>
          </a:xfrm>
        </p:grpSpPr>
        <p:sp>
          <p:nvSpPr>
            <p:cNvPr id="18" name="object 18"/>
            <p:cNvSpPr/>
            <p:nvPr/>
          </p:nvSpPr>
          <p:spPr>
            <a:xfrm>
              <a:off x="7071055" y="5185409"/>
              <a:ext cx="2477770" cy="1478915"/>
            </a:xfrm>
            <a:custGeom>
              <a:avLst/>
              <a:gdLst/>
              <a:ahLst/>
              <a:cxnLst/>
              <a:rect l="l" t="t" r="r" b="b"/>
              <a:pathLst>
                <a:path w="2477770" h="1478915">
                  <a:moveTo>
                    <a:pt x="0" y="0"/>
                  </a:moveTo>
                  <a:lnTo>
                    <a:pt x="0" y="1478584"/>
                  </a:lnTo>
                  <a:lnTo>
                    <a:pt x="2477719" y="1478584"/>
                  </a:lnTo>
                  <a:lnTo>
                    <a:pt x="24777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71055" y="5185409"/>
              <a:ext cx="2477770" cy="1478915"/>
            </a:xfrm>
            <a:custGeom>
              <a:avLst/>
              <a:gdLst/>
              <a:ahLst/>
              <a:cxnLst/>
              <a:rect l="l" t="t" r="r" b="b"/>
              <a:pathLst>
                <a:path w="2477770" h="1478915">
                  <a:moveTo>
                    <a:pt x="0" y="1478584"/>
                  </a:moveTo>
                  <a:lnTo>
                    <a:pt x="2477719" y="1478584"/>
                  </a:lnTo>
                  <a:lnTo>
                    <a:pt x="2477719" y="0"/>
                  </a:lnTo>
                  <a:lnTo>
                    <a:pt x="0" y="0"/>
                  </a:lnTo>
                  <a:lnTo>
                    <a:pt x="0" y="1478584"/>
                  </a:lnTo>
                  <a:close/>
                </a:path>
              </a:pathLst>
            </a:custGeom>
            <a:ln w="1005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737576" y="5595162"/>
            <a:ext cx="1147445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7314">
              <a:lnSpc>
                <a:spcPct val="101499"/>
              </a:lnSpc>
              <a:spcBef>
                <a:spcPts val="95"/>
              </a:spcBef>
            </a:pPr>
            <a:r>
              <a:rPr sz="1950" spc="-10" dirty="0">
                <a:solidFill>
                  <a:srgbClr val="7E7E7E"/>
                </a:solidFill>
                <a:latin typeface="Carlito"/>
                <a:cs typeface="Carlito"/>
              </a:rPr>
              <a:t>Craigslist screenshot</a:t>
            </a:r>
            <a:endParaRPr sz="1950">
              <a:latin typeface="Carlito"/>
              <a:cs typeface="Carli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050883" y="4018635"/>
            <a:ext cx="771525" cy="1271270"/>
            <a:chOff x="9050883" y="4018635"/>
            <a:chExt cx="771525" cy="127127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50883" y="4018635"/>
              <a:ext cx="771144" cy="127071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097823" y="4594059"/>
              <a:ext cx="677545" cy="623570"/>
            </a:xfrm>
            <a:custGeom>
              <a:avLst/>
              <a:gdLst/>
              <a:ahLst/>
              <a:cxnLst/>
              <a:rect l="l" t="t" r="r" b="b"/>
              <a:pathLst>
                <a:path w="677545" h="623570">
                  <a:moveTo>
                    <a:pt x="0" y="468972"/>
                  </a:moveTo>
                  <a:lnTo>
                    <a:pt x="169316" y="623341"/>
                  </a:lnTo>
                  <a:lnTo>
                    <a:pt x="169316" y="538683"/>
                  </a:lnTo>
                  <a:lnTo>
                    <a:pt x="225459" y="526858"/>
                  </a:lnTo>
                  <a:lnTo>
                    <a:pt x="279090" y="511986"/>
                  </a:lnTo>
                  <a:lnTo>
                    <a:pt x="330049" y="494240"/>
                  </a:lnTo>
                  <a:lnTo>
                    <a:pt x="378179" y="473791"/>
                  </a:lnTo>
                  <a:lnTo>
                    <a:pt x="423320" y="450812"/>
                  </a:lnTo>
                  <a:lnTo>
                    <a:pt x="465314" y="425474"/>
                  </a:lnTo>
                  <a:lnTo>
                    <a:pt x="504003" y="397949"/>
                  </a:lnTo>
                  <a:lnTo>
                    <a:pt x="539228" y="368409"/>
                  </a:lnTo>
                  <a:lnTo>
                    <a:pt x="570831" y="337026"/>
                  </a:lnTo>
                  <a:lnTo>
                    <a:pt x="598653" y="303971"/>
                  </a:lnTo>
                  <a:lnTo>
                    <a:pt x="622535" y="269418"/>
                  </a:lnTo>
                  <a:lnTo>
                    <a:pt x="642319" y="233537"/>
                  </a:lnTo>
                  <a:lnTo>
                    <a:pt x="657847" y="196500"/>
                  </a:lnTo>
                  <a:lnTo>
                    <a:pt x="668960" y="158479"/>
                  </a:lnTo>
                  <a:lnTo>
                    <a:pt x="675499" y="119647"/>
                  </a:lnTo>
                  <a:lnTo>
                    <a:pt x="677306" y="80175"/>
                  </a:lnTo>
                  <a:lnTo>
                    <a:pt x="674222" y="40235"/>
                  </a:lnTo>
                  <a:lnTo>
                    <a:pt x="666089" y="0"/>
                  </a:lnTo>
                  <a:lnTo>
                    <a:pt x="653701" y="37931"/>
                  </a:lnTo>
                  <a:lnTo>
                    <a:pt x="637017" y="74638"/>
                  </a:lnTo>
                  <a:lnTo>
                    <a:pt x="616222" y="109982"/>
                  </a:lnTo>
                  <a:lnTo>
                    <a:pt x="591503" y="143826"/>
                  </a:lnTo>
                  <a:lnTo>
                    <a:pt x="563045" y="176032"/>
                  </a:lnTo>
                  <a:lnTo>
                    <a:pt x="531034" y="206461"/>
                  </a:lnTo>
                  <a:lnTo>
                    <a:pt x="495655" y="234975"/>
                  </a:lnTo>
                  <a:lnTo>
                    <a:pt x="457095" y="261436"/>
                  </a:lnTo>
                  <a:lnTo>
                    <a:pt x="415538" y="285707"/>
                  </a:lnTo>
                  <a:lnTo>
                    <a:pt x="371171" y="307649"/>
                  </a:lnTo>
                  <a:lnTo>
                    <a:pt x="324180" y="327124"/>
                  </a:lnTo>
                  <a:lnTo>
                    <a:pt x="274750" y="343994"/>
                  </a:lnTo>
                  <a:lnTo>
                    <a:pt x="223067" y="358121"/>
                  </a:lnTo>
                  <a:lnTo>
                    <a:pt x="169316" y="369366"/>
                  </a:lnTo>
                  <a:lnTo>
                    <a:pt x="169316" y="284708"/>
                  </a:lnTo>
                  <a:lnTo>
                    <a:pt x="0" y="468972"/>
                  </a:lnTo>
                  <a:close/>
                </a:path>
              </a:pathLst>
            </a:custGeom>
            <a:solidFill>
              <a:srgbClr val="E46C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097823" y="4040428"/>
              <a:ext cx="677545" cy="638810"/>
            </a:xfrm>
            <a:custGeom>
              <a:avLst/>
              <a:gdLst/>
              <a:ahLst/>
              <a:cxnLst/>
              <a:rect l="l" t="t" r="r" b="b"/>
              <a:pathLst>
                <a:path w="677545" h="638810">
                  <a:moveTo>
                    <a:pt x="0" y="0"/>
                  </a:moveTo>
                  <a:lnTo>
                    <a:pt x="0" y="169316"/>
                  </a:lnTo>
                  <a:lnTo>
                    <a:pt x="55537" y="170871"/>
                  </a:lnTo>
                  <a:lnTo>
                    <a:pt x="109839" y="175454"/>
                  </a:lnTo>
                  <a:lnTo>
                    <a:pt x="162733" y="182946"/>
                  </a:lnTo>
                  <a:lnTo>
                    <a:pt x="214042" y="193225"/>
                  </a:lnTo>
                  <a:lnTo>
                    <a:pt x="263594" y="206171"/>
                  </a:lnTo>
                  <a:lnTo>
                    <a:pt x="311213" y="221662"/>
                  </a:lnTo>
                  <a:lnTo>
                    <a:pt x="356725" y="239579"/>
                  </a:lnTo>
                  <a:lnTo>
                    <a:pt x="399955" y="259801"/>
                  </a:lnTo>
                  <a:lnTo>
                    <a:pt x="440730" y="282207"/>
                  </a:lnTo>
                  <a:lnTo>
                    <a:pt x="478874" y="306676"/>
                  </a:lnTo>
                  <a:lnTo>
                    <a:pt x="514213" y="333087"/>
                  </a:lnTo>
                  <a:lnTo>
                    <a:pt x="546573" y="361321"/>
                  </a:lnTo>
                  <a:lnTo>
                    <a:pt x="575779" y="391255"/>
                  </a:lnTo>
                  <a:lnTo>
                    <a:pt x="601657" y="422770"/>
                  </a:lnTo>
                  <a:lnTo>
                    <a:pt x="624033" y="455745"/>
                  </a:lnTo>
                  <a:lnTo>
                    <a:pt x="642731" y="490058"/>
                  </a:lnTo>
                  <a:lnTo>
                    <a:pt x="657578" y="525590"/>
                  </a:lnTo>
                  <a:lnTo>
                    <a:pt x="668399" y="562220"/>
                  </a:lnTo>
                  <a:lnTo>
                    <a:pt x="675020" y="599826"/>
                  </a:lnTo>
                  <a:lnTo>
                    <a:pt x="677265" y="638289"/>
                  </a:lnTo>
                  <a:lnTo>
                    <a:pt x="677265" y="468972"/>
                  </a:lnTo>
                  <a:lnTo>
                    <a:pt x="675020" y="430510"/>
                  </a:lnTo>
                  <a:lnTo>
                    <a:pt x="668399" y="392903"/>
                  </a:lnTo>
                  <a:lnTo>
                    <a:pt x="657578" y="356274"/>
                  </a:lnTo>
                  <a:lnTo>
                    <a:pt x="642731" y="320742"/>
                  </a:lnTo>
                  <a:lnTo>
                    <a:pt x="624033" y="286428"/>
                  </a:lnTo>
                  <a:lnTo>
                    <a:pt x="601657" y="253454"/>
                  </a:lnTo>
                  <a:lnTo>
                    <a:pt x="575779" y="221939"/>
                  </a:lnTo>
                  <a:lnTo>
                    <a:pt x="546573" y="192004"/>
                  </a:lnTo>
                  <a:lnTo>
                    <a:pt x="514213" y="163771"/>
                  </a:lnTo>
                  <a:lnTo>
                    <a:pt x="478874" y="137360"/>
                  </a:lnTo>
                  <a:lnTo>
                    <a:pt x="440730" y="112891"/>
                  </a:lnTo>
                  <a:lnTo>
                    <a:pt x="399955" y="90485"/>
                  </a:lnTo>
                  <a:lnTo>
                    <a:pt x="356725" y="70263"/>
                  </a:lnTo>
                  <a:lnTo>
                    <a:pt x="311213" y="52346"/>
                  </a:lnTo>
                  <a:lnTo>
                    <a:pt x="263594" y="36854"/>
                  </a:lnTo>
                  <a:lnTo>
                    <a:pt x="214042" y="23908"/>
                  </a:lnTo>
                  <a:lnTo>
                    <a:pt x="162733" y="13629"/>
                  </a:lnTo>
                  <a:lnTo>
                    <a:pt x="109839" y="6138"/>
                  </a:lnTo>
                  <a:lnTo>
                    <a:pt x="55537" y="15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57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88" y="279996"/>
            <a:ext cx="3000375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Competition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45" y="283014"/>
            <a:ext cx="324485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00" dirty="0">
                <a:solidFill>
                  <a:srgbClr val="139CEB"/>
                </a:solidFill>
                <a:latin typeface="Arial"/>
                <a:cs typeface="Arial"/>
              </a:rPr>
              <a:t>9</a:t>
            </a:r>
            <a:endParaRPr sz="39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12799" y="1199769"/>
            <a:ext cx="7597140" cy="5640705"/>
            <a:chOff x="1212799" y="1199769"/>
            <a:chExt cx="7597140" cy="5640705"/>
          </a:xfrm>
        </p:grpSpPr>
        <p:sp>
          <p:nvSpPr>
            <p:cNvPr id="5" name="object 5"/>
            <p:cNvSpPr/>
            <p:nvPr/>
          </p:nvSpPr>
          <p:spPr>
            <a:xfrm>
              <a:off x="1212799" y="1199768"/>
              <a:ext cx="7597140" cy="5640705"/>
            </a:xfrm>
            <a:custGeom>
              <a:avLst/>
              <a:gdLst/>
              <a:ahLst/>
              <a:cxnLst/>
              <a:rect l="l" t="t" r="r" b="b"/>
              <a:pathLst>
                <a:path w="7597140" h="5640705">
                  <a:moveTo>
                    <a:pt x="7596543" y="2702356"/>
                  </a:moveTo>
                  <a:lnTo>
                    <a:pt x="7568324" y="2685910"/>
                  </a:lnTo>
                  <a:lnTo>
                    <a:pt x="7483246" y="2636278"/>
                  </a:lnTo>
                  <a:lnTo>
                    <a:pt x="7474445" y="2638514"/>
                  </a:lnTo>
                  <a:lnTo>
                    <a:pt x="7470534" y="2645359"/>
                  </a:lnTo>
                  <a:lnTo>
                    <a:pt x="7466622" y="2652064"/>
                  </a:lnTo>
                  <a:lnTo>
                    <a:pt x="7468857" y="2660866"/>
                  </a:lnTo>
                  <a:lnTo>
                    <a:pt x="7475702" y="2664777"/>
                  </a:lnTo>
                  <a:lnTo>
                    <a:pt x="7515695" y="2688107"/>
                  </a:lnTo>
                  <a:lnTo>
                    <a:pt x="3824782" y="2688107"/>
                  </a:lnTo>
                  <a:lnTo>
                    <a:pt x="3824782" y="80860"/>
                  </a:lnTo>
                  <a:lnTo>
                    <a:pt x="3848112" y="120840"/>
                  </a:lnTo>
                  <a:lnTo>
                    <a:pt x="3852024" y="127685"/>
                  </a:lnTo>
                  <a:lnTo>
                    <a:pt x="3860825" y="129921"/>
                  </a:lnTo>
                  <a:lnTo>
                    <a:pt x="3867531" y="126009"/>
                  </a:lnTo>
                  <a:lnTo>
                    <a:pt x="3874376" y="122097"/>
                  </a:lnTo>
                  <a:lnTo>
                    <a:pt x="3876611" y="113296"/>
                  </a:lnTo>
                  <a:lnTo>
                    <a:pt x="3824782" y="24434"/>
                  </a:lnTo>
                  <a:lnTo>
                    <a:pt x="3810533" y="0"/>
                  </a:lnTo>
                  <a:lnTo>
                    <a:pt x="3796284" y="24434"/>
                  </a:lnTo>
                  <a:lnTo>
                    <a:pt x="3744455" y="113296"/>
                  </a:lnTo>
                  <a:lnTo>
                    <a:pt x="3746690" y="122097"/>
                  </a:lnTo>
                  <a:lnTo>
                    <a:pt x="3753535" y="126009"/>
                  </a:lnTo>
                  <a:lnTo>
                    <a:pt x="3760241" y="129921"/>
                  </a:lnTo>
                  <a:lnTo>
                    <a:pt x="3769042" y="127685"/>
                  </a:lnTo>
                  <a:lnTo>
                    <a:pt x="3772954" y="120840"/>
                  </a:lnTo>
                  <a:lnTo>
                    <a:pt x="3796284" y="80860"/>
                  </a:lnTo>
                  <a:lnTo>
                    <a:pt x="3796284" y="2688107"/>
                  </a:lnTo>
                  <a:lnTo>
                    <a:pt x="80962" y="2688107"/>
                  </a:lnTo>
                  <a:lnTo>
                    <a:pt x="120967" y="2664777"/>
                  </a:lnTo>
                  <a:lnTo>
                    <a:pt x="127762" y="2660866"/>
                  </a:lnTo>
                  <a:lnTo>
                    <a:pt x="130048" y="2652064"/>
                  </a:lnTo>
                  <a:lnTo>
                    <a:pt x="126098" y="2645359"/>
                  </a:lnTo>
                  <a:lnTo>
                    <a:pt x="122135" y="2638514"/>
                  </a:lnTo>
                  <a:lnTo>
                    <a:pt x="113398" y="2636278"/>
                  </a:lnTo>
                  <a:lnTo>
                    <a:pt x="106616" y="2640190"/>
                  </a:lnTo>
                  <a:lnTo>
                    <a:pt x="28168" y="2685935"/>
                  </a:lnTo>
                  <a:lnTo>
                    <a:pt x="0" y="2702356"/>
                  </a:lnTo>
                  <a:lnTo>
                    <a:pt x="106616" y="2764523"/>
                  </a:lnTo>
                  <a:lnTo>
                    <a:pt x="113398" y="2768435"/>
                  </a:lnTo>
                  <a:lnTo>
                    <a:pt x="122135" y="2766199"/>
                  </a:lnTo>
                  <a:lnTo>
                    <a:pt x="126098" y="2759354"/>
                  </a:lnTo>
                  <a:lnTo>
                    <a:pt x="130048" y="2752648"/>
                  </a:lnTo>
                  <a:lnTo>
                    <a:pt x="127762" y="2743847"/>
                  </a:lnTo>
                  <a:lnTo>
                    <a:pt x="120967" y="2739936"/>
                  </a:lnTo>
                  <a:lnTo>
                    <a:pt x="80962" y="2716619"/>
                  </a:lnTo>
                  <a:lnTo>
                    <a:pt x="28168" y="2716606"/>
                  </a:lnTo>
                  <a:lnTo>
                    <a:pt x="80962" y="2716606"/>
                  </a:lnTo>
                  <a:lnTo>
                    <a:pt x="3796284" y="2716606"/>
                  </a:lnTo>
                  <a:lnTo>
                    <a:pt x="3796284" y="5559133"/>
                  </a:lnTo>
                  <a:lnTo>
                    <a:pt x="3769042" y="5512346"/>
                  </a:lnTo>
                  <a:lnTo>
                    <a:pt x="3760241" y="5510047"/>
                  </a:lnTo>
                  <a:lnTo>
                    <a:pt x="3753535" y="5514010"/>
                  </a:lnTo>
                  <a:lnTo>
                    <a:pt x="3746690" y="5517972"/>
                  </a:lnTo>
                  <a:lnTo>
                    <a:pt x="3744455" y="5526710"/>
                  </a:lnTo>
                  <a:lnTo>
                    <a:pt x="3810533" y="5640095"/>
                  </a:lnTo>
                  <a:lnTo>
                    <a:pt x="3876611" y="5526710"/>
                  </a:lnTo>
                  <a:lnTo>
                    <a:pt x="3874376" y="5517972"/>
                  </a:lnTo>
                  <a:lnTo>
                    <a:pt x="3867531" y="5514010"/>
                  </a:lnTo>
                  <a:lnTo>
                    <a:pt x="3860825" y="5510047"/>
                  </a:lnTo>
                  <a:lnTo>
                    <a:pt x="3852024" y="5512346"/>
                  </a:lnTo>
                  <a:lnTo>
                    <a:pt x="3824782" y="5559133"/>
                  </a:lnTo>
                  <a:lnTo>
                    <a:pt x="3824782" y="2716606"/>
                  </a:lnTo>
                  <a:lnTo>
                    <a:pt x="7515695" y="2716606"/>
                  </a:lnTo>
                  <a:lnTo>
                    <a:pt x="7475702" y="2739936"/>
                  </a:lnTo>
                  <a:lnTo>
                    <a:pt x="7468857" y="2743847"/>
                  </a:lnTo>
                  <a:lnTo>
                    <a:pt x="7466622" y="2752648"/>
                  </a:lnTo>
                  <a:lnTo>
                    <a:pt x="7470534" y="2759354"/>
                  </a:lnTo>
                  <a:lnTo>
                    <a:pt x="7474445" y="2766199"/>
                  </a:lnTo>
                  <a:lnTo>
                    <a:pt x="7483246" y="2768435"/>
                  </a:lnTo>
                  <a:lnTo>
                    <a:pt x="7596543" y="2702356"/>
                  </a:lnTo>
                  <a:close/>
                </a:path>
              </a:pathLst>
            </a:custGeom>
            <a:solidFill>
              <a:srgbClr val="139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07818" y="2018690"/>
              <a:ext cx="5607685" cy="3778885"/>
            </a:xfrm>
            <a:custGeom>
              <a:avLst/>
              <a:gdLst/>
              <a:ahLst/>
              <a:cxnLst/>
              <a:rect l="l" t="t" r="r" b="b"/>
              <a:pathLst>
                <a:path w="5607684" h="3778885">
                  <a:moveTo>
                    <a:pt x="0" y="0"/>
                  </a:moveTo>
                  <a:lnTo>
                    <a:pt x="0" y="3778605"/>
                  </a:lnTo>
                  <a:lnTo>
                    <a:pt x="5607558" y="3778605"/>
                  </a:lnTo>
                  <a:lnTo>
                    <a:pt x="56075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23333" y="746036"/>
            <a:ext cx="121221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10" dirty="0">
                <a:solidFill>
                  <a:srgbClr val="139CEB"/>
                </a:solidFill>
                <a:latin typeface="Carlito"/>
                <a:cs typeface="Carlito"/>
              </a:rPr>
              <a:t>AFFORDABLE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8329" y="6903760"/>
            <a:ext cx="101219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10" dirty="0">
                <a:solidFill>
                  <a:srgbClr val="139CEB"/>
                </a:solidFill>
                <a:latin typeface="Carlito"/>
                <a:cs typeface="Carlito"/>
              </a:rPr>
              <a:t>EXPENSIVE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94688" y="3469208"/>
            <a:ext cx="208280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solidFill>
                  <a:srgbClr val="139CEB"/>
                </a:solidFill>
                <a:latin typeface="Carlito"/>
                <a:cs typeface="Carlito"/>
              </a:rPr>
              <a:t>ONLINE</a:t>
            </a:r>
            <a:r>
              <a:rPr sz="1750" spc="25" dirty="0">
                <a:solidFill>
                  <a:srgbClr val="139CEB"/>
                </a:solidFill>
                <a:latin typeface="Carlito"/>
                <a:cs typeface="Carlito"/>
              </a:rPr>
              <a:t> </a:t>
            </a:r>
            <a:r>
              <a:rPr sz="1750" spc="-10" dirty="0">
                <a:solidFill>
                  <a:srgbClr val="139CEB"/>
                </a:solidFill>
                <a:latin typeface="Carlito"/>
                <a:cs typeface="Carlito"/>
              </a:rPr>
              <a:t>TRANSACTION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3832" y="3469208"/>
            <a:ext cx="214376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dirty="0">
                <a:solidFill>
                  <a:srgbClr val="139CEB"/>
                </a:solidFill>
                <a:latin typeface="Carlito"/>
                <a:cs typeface="Carlito"/>
              </a:rPr>
              <a:t>OFFLINE</a:t>
            </a:r>
            <a:r>
              <a:rPr sz="1750" spc="25" dirty="0">
                <a:solidFill>
                  <a:srgbClr val="139CEB"/>
                </a:solidFill>
                <a:latin typeface="Carlito"/>
                <a:cs typeface="Carlito"/>
              </a:rPr>
              <a:t> </a:t>
            </a:r>
            <a:r>
              <a:rPr sz="1750" spc="-10" dirty="0">
                <a:solidFill>
                  <a:srgbClr val="139CEB"/>
                </a:solidFill>
                <a:latin typeface="Carlito"/>
                <a:cs typeface="Carlito"/>
              </a:rPr>
              <a:t>TRANSACTION</a:t>
            </a:r>
            <a:endParaRPr sz="175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805482" y="1411833"/>
            <a:ext cx="7398384" cy="4863465"/>
            <a:chOff x="1805482" y="1411833"/>
            <a:chExt cx="7398384" cy="486346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0385" y="1799081"/>
              <a:ext cx="3683050" cy="45933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2947" y="2526639"/>
              <a:ext cx="2177643" cy="5900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7877" y="5170322"/>
              <a:ext cx="1902714" cy="5079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5482" y="2100833"/>
              <a:ext cx="1522171" cy="4375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5482" y="1411833"/>
              <a:ext cx="977341" cy="6169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5482" y="2610459"/>
              <a:ext cx="2546451" cy="4777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5482" y="4910480"/>
              <a:ext cx="1381353" cy="4727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05482" y="5797296"/>
              <a:ext cx="1344100" cy="4777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Competitive</a:t>
            </a:r>
            <a:r>
              <a:rPr spc="170" dirty="0"/>
              <a:t> </a:t>
            </a:r>
            <a:r>
              <a:rPr spc="-10" dirty="0"/>
              <a:t>Advantages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32645" y="283014"/>
            <a:ext cx="622300" cy="629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114" dirty="0">
                <a:solidFill>
                  <a:srgbClr val="139CEB"/>
                </a:solidFill>
                <a:latin typeface="Arial"/>
                <a:cs typeface="Arial"/>
              </a:rPr>
              <a:t>10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299" y="1810816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461645">
              <a:lnSpc>
                <a:spcPct val="100000"/>
              </a:lnSpc>
              <a:spcBef>
                <a:spcPts val="320"/>
              </a:spcBef>
            </a:pP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r>
              <a:rPr sz="2175" b="1" baseline="24904" dirty="0">
                <a:solidFill>
                  <a:srgbClr val="FFFFFF"/>
                </a:solidFill>
                <a:latin typeface="Carlito"/>
                <a:cs typeface="Carlito"/>
              </a:rPr>
              <a:t>st</a:t>
            </a:r>
            <a:r>
              <a:rPr sz="2175" b="1" spc="195" baseline="24904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TO</a:t>
            </a:r>
            <a:r>
              <a:rPr sz="2200" b="1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MARKET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9814" y="1810816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320"/>
              </a:spcBef>
            </a:pP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HOST</a:t>
            </a:r>
            <a:r>
              <a:rPr sz="22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INCENTIVE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676" y="2580995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0889" y="2580995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56373" y="2580995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43064" y="1810816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734060">
              <a:lnSpc>
                <a:spcPct val="100000"/>
              </a:lnSpc>
              <a:spcBef>
                <a:spcPts val="320"/>
              </a:spcBef>
            </a:pP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LIST</a:t>
            </a:r>
            <a:r>
              <a:rPr sz="22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rlito"/>
                <a:cs typeface="Carlito"/>
              </a:rPr>
              <a:t>ONCE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8299" y="4449470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591820">
              <a:lnSpc>
                <a:spcPct val="100000"/>
              </a:lnSpc>
              <a:spcBef>
                <a:spcPts val="320"/>
              </a:spcBef>
            </a:pP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EASE</a:t>
            </a:r>
            <a:r>
              <a:rPr sz="220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sz="2200" b="1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25" dirty="0">
                <a:solidFill>
                  <a:srgbClr val="FFFFFF"/>
                </a:solidFill>
                <a:latin typeface="Carlito"/>
                <a:cs typeface="Carlito"/>
              </a:rPr>
              <a:t>USE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99814" y="4449470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784225">
              <a:lnSpc>
                <a:spcPct val="100000"/>
              </a:lnSpc>
              <a:spcBef>
                <a:spcPts val="320"/>
              </a:spcBef>
            </a:pP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PROFILES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3676" y="5219928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10889" y="5219928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6373" y="5219928"/>
            <a:ext cx="2418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Lorem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ipsum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dolor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sit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amet,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consectetur</a:t>
            </a:r>
            <a:r>
              <a:rPr sz="1650" spc="-3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adipiscing</a:t>
            </a:r>
            <a:r>
              <a:rPr sz="1650" spc="-3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20" dirty="0">
                <a:solidFill>
                  <a:srgbClr val="A6A6A6"/>
                </a:solidFill>
                <a:latin typeface="Carlito"/>
                <a:cs typeface="Carlito"/>
              </a:rPr>
              <a:t>elit.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Integer</a:t>
            </a:r>
            <a:r>
              <a:rPr sz="1650" spc="-5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nec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dirty="0">
                <a:solidFill>
                  <a:srgbClr val="A6A6A6"/>
                </a:solidFill>
                <a:latin typeface="Carlito"/>
                <a:cs typeface="Carlito"/>
              </a:rPr>
              <a:t>odio.</a:t>
            </a:r>
            <a:r>
              <a:rPr sz="1650" spc="-45" dirty="0">
                <a:solidFill>
                  <a:srgbClr val="A6A6A6"/>
                </a:solidFill>
                <a:latin typeface="Carlito"/>
                <a:cs typeface="Carlito"/>
              </a:rPr>
              <a:t> </a:t>
            </a:r>
            <a:r>
              <a:rPr sz="1650" spc="-10" dirty="0">
                <a:solidFill>
                  <a:srgbClr val="A6A6A6"/>
                </a:solidFill>
                <a:latin typeface="Carlito"/>
                <a:cs typeface="Carlito"/>
              </a:rPr>
              <a:t>Praesent libero.</a:t>
            </a:r>
            <a:endParaRPr sz="165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3064" y="4449470"/>
            <a:ext cx="2649220" cy="746125"/>
          </a:xfrm>
          <a:prstGeom prst="rect">
            <a:avLst/>
          </a:prstGeom>
          <a:solidFill>
            <a:srgbClr val="139C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320"/>
              </a:spcBef>
            </a:pP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DESIGN</a:t>
            </a:r>
            <a:r>
              <a:rPr sz="2200" b="1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rlito"/>
                <a:cs typeface="Carlito"/>
              </a:rPr>
              <a:t>&amp;</a:t>
            </a:r>
            <a:r>
              <a:rPr sz="2200" b="1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BRAND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362</Words>
  <Application>Microsoft Macintosh PowerPoint</Application>
  <PresentationFormat>Custom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Carlito</vt:lpstr>
      <vt:lpstr>Times New Roman</vt:lpstr>
      <vt:lpstr>Office Theme</vt:lpstr>
      <vt:lpstr>PowerPoint Presentation</vt:lpstr>
      <vt:lpstr>Problem</vt:lpstr>
      <vt:lpstr>PowerPoint Presentation</vt:lpstr>
      <vt:lpstr>630,000</vt:lpstr>
      <vt:lpstr>Market Size</vt:lpstr>
      <vt:lpstr>Product</vt:lpstr>
      <vt:lpstr>PowerPoint Presentation</vt:lpstr>
      <vt:lpstr>Market Adoption</vt:lpstr>
      <vt:lpstr>Competition</vt:lpstr>
      <vt:lpstr>Competitive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511_DP_OpLifeline_PitchMat_PitchExampleAirBNB.pdf</dc:title>
  <cp:lastModifiedBy>Efe Akpullukcu</cp:lastModifiedBy>
  <cp:revision>1</cp:revision>
  <dcterms:created xsi:type="dcterms:W3CDTF">2023-11-25T17:55:33Z</dcterms:created>
  <dcterms:modified xsi:type="dcterms:W3CDTF">2023-11-25T17:57:27Z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2019-12-18T00:00:00Z</vt:filetime>
  </property>
  <property fmtid="{D5CDD505-2E9C-101B-9397-08002B2CF9AE}" pid="3" name="Creator">
    <vt:lpwstr>Preview</vt:lpwstr>
  </property>
  <property fmtid="{D5CDD505-2E9C-101B-9397-08002B2CF9AE}" pid="4" name="LastSaved">
    <vt:filetime>2023-11-25T00:00:00Z</vt:filetime>
  </property>
  <property fmtid="{D5CDD505-2E9C-101B-9397-08002B2CF9AE}" pid="5" name="Producer">
    <vt:lpwstr>3-Heights(TM) PDF Security Shell 4.8.25.2 (http://www.pdf-tools.com)</vt:lpwstr>
  </property>
</Properties>
</file>